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6"/>
  </p:notesMasterIdLst>
  <p:sldIdLst>
    <p:sldId id="256" r:id="rId2"/>
    <p:sldId id="257" r:id="rId3"/>
    <p:sldId id="258" r:id="rId4"/>
    <p:sldId id="259" r:id="rId5"/>
    <p:sldId id="260" r:id="rId6"/>
    <p:sldId id="270" r:id="rId7"/>
    <p:sldId id="272" r:id="rId8"/>
    <p:sldId id="273" r:id="rId9"/>
    <p:sldId id="261" r:id="rId10"/>
    <p:sldId id="268" r:id="rId11"/>
    <p:sldId id="281" r:id="rId12"/>
    <p:sldId id="282" r:id="rId13"/>
    <p:sldId id="263" r:id="rId14"/>
    <p:sldId id="277" r:id="rId15"/>
    <p:sldId id="278" r:id="rId16"/>
    <p:sldId id="279" r:id="rId17"/>
    <p:sldId id="280" r:id="rId18"/>
    <p:sldId id="274" r:id="rId19"/>
    <p:sldId id="271" r:id="rId20"/>
    <p:sldId id="275" r:id="rId21"/>
    <p:sldId id="283" r:id="rId22"/>
    <p:sldId id="284" r:id="rId23"/>
    <p:sldId id="285" r:id="rId24"/>
    <p:sldId id="286" r:id="rId25"/>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3177" tIns="46589" rIns="93177" bIns="46589"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3177" tIns="46589" rIns="93177" bIns="46589" rtlCol="0"/>
          <a:lstStyle>
            <a:lvl1pPr algn="r" fontAlgn="auto">
              <a:spcBef>
                <a:spcPts val="0"/>
              </a:spcBef>
              <a:spcAft>
                <a:spcPts val="0"/>
              </a:spcAft>
              <a:defRPr sz="1200" smtClean="0">
                <a:latin typeface="+mn-lt"/>
              </a:defRPr>
            </a:lvl1pPr>
          </a:lstStyle>
          <a:p>
            <a:pPr>
              <a:defRPr/>
            </a:pPr>
            <a:fld id="{4C4462F6-D8F6-4CCE-AD55-9A8E5BB0ED6D}" type="datetimeFigureOut">
              <a:rPr lang="en-US"/>
              <a:pPr>
                <a:defRPr/>
              </a:pPr>
              <a:t>8/6/2010</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pPr lvl="0"/>
            <a:endParaRPr lang="en-US" noProof="0"/>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3177" tIns="46589" rIns="93177" bIns="46589"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829675"/>
            <a:ext cx="3038475" cy="465138"/>
          </a:xfrm>
          <a:prstGeom prst="rect">
            <a:avLst/>
          </a:prstGeom>
        </p:spPr>
        <p:txBody>
          <a:bodyPr vert="horz" lIns="93177" tIns="46589" rIns="93177" bIns="46589"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lIns="93177" tIns="46589" rIns="93177" bIns="46589" rtlCol="0" anchor="b"/>
          <a:lstStyle>
            <a:lvl1pPr algn="r" fontAlgn="auto">
              <a:spcBef>
                <a:spcPts val="0"/>
              </a:spcBef>
              <a:spcAft>
                <a:spcPts val="0"/>
              </a:spcAft>
              <a:defRPr sz="1200" smtClean="0">
                <a:latin typeface="+mn-lt"/>
              </a:defRPr>
            </a:lvl1pPr>
          </a:lstStyle>
          <a:p>
            <a:pPr>
              <a:defRPr/>
            </a:pPr>
            <a:fld id="{4454B018-9168-4D6D-A910-A34E97A8C7AA}"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p:cNvSpPr>
          <p:nvPr>
            <p:ph type="sldImg"/>
          </p:nvPr>
        </p:nvSpPr>
        <p:spPr bwMode="auto">
          <a:noFill/>
          <a:ln>
            <a:solidFill>
              <a:srgbClr val="000000"/>
            </a:solidFill>
            <a:miter lim="800000"/>
            <a:headEnd/>
            <a:tailEnd/>
          </a:ln>
        </p:spPr>
      </p:sp>
      <p:sp>
        <p:nvSpPr>
          <p:cNvPr id="1945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No one envisions readers lying in bed with a great book and having to get up, find a pencil, and jotting a question on a sticky note. </a:t>
            </a:r>
          </a:p>
          <a:p>
            <a:pPr>
              <a:spcBef>
                <a:spcPct val="0"/>
              </a:spcBef>
            </a:pPr>
            <a:r>
              <a:rPr lang="en-US" smtClean="0"/>
              <a:t>1. The teacher first explains the strategy</a:t>
            </a:r>
          </a:p>
          <a:p>
            <a:pPr>
              <a:spcBef>
                <a:spcPct val="0"/>
              </a:spcBef>
            </a:pPr>
            <a:r>
              <a:rPr lang="en-US" smtClean="0"/>
              <a:t>2. Teacher Modeling- the teacher thinks aloud to model the mental processes she uses when she reads</a:t>
            </a:r>
          </a:p>
          <a:p>
            <a:pPr>
              <a:spcBef>
                <a:spcPct val="0"/>
              </a:spcBef>
            </a:pPr>
            <a:r>
              <a:rPr lang="en-US" smtClean="0"/>
              <a:t>3. Guided Practice- The teacher and students practice the strategy together; students share their thinking processes with each other during paired reading and the teacher gives feedback during conferences and classroom discussions.</a:t>
            </a:r>
          </a:p>
          <a:p>
            <a:pPr>
              <a:spcBef>
                <a:spcPct val="0"/>
              </a:spcBef>
            </a:pPr>
            <a:r>
              <a:rPr lang="en-US" smtClean="0"/>
              <a:t>4. Independent Practice- students try to apply the strategy on their own and they receive regular feedback from the teacher and other students. </a:t>
            </a:r>
          </a:p>
          <a:p>
            <a:pPr>
              <a:spcBef>
                <a:spcPct val="0"/>
              </a:spcBef>
            </a:pPr>
            <a:r>
              <a:rPr lang="en-US" smtClean="0"/>
              <a:t>5. Application of Strategy- students apply a clearly understood strategy to a new genre/format. The demonstrate the effective use of a strategy in more difficult texts. </a:t>
            </a:r>
          </a:p>
        </p:txBody>
      </p:sp>
      <p:sp>
        <p:nvSpPr>
          <p:cNvPr id="1945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82B585-0D9F-4654-9201-2B4E4D0462FB}" type="slidenum">
              <a:rPr lang="en-US"/>
              <a:pPr fontAlgn="base">
                <a:spcBef>
                  <a:spcPct val="0"/>
                </a:spcBef>
                <a:spcAft>
                  <a:spcPct val="0"/>
                </a:spcAft>
              </a:pPr>
              <a:t>5</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Image Placeholder 1"/>
          <p:cNvSpPr>
            <a:spLocks noGrp="1" noRot="1" noChangeAspect="1"/>
          </p:cNvSpPr>
          <p:nvPr>
            <p:ph type="sldImg"/>
          </p:nvPr>
        </p:nvSpPr>
        <p:spPr bwMode="auto">
          <a:noFill/>
          <a:ln>
            <a:solidFill>
              <a:srgbClr val="000000"/>
            </a:solidFill>
            <a:miter lim="800000"/>
            <a:headEnd/>
            <a:tailEnd/>
          </a:ln>
        </p:spPr>
      </p:sp>
      <p:sp>
        <p:nvSpPr>
          <p:cNvPr id="34818" name="Notes Placeholder 2"/>
          <p:cNvSpPr>
            <a:spLocks noGrp="1"/>
          </p:cNvSpPr>
          <p:nvPr>
            <p:ph type="body" idx="1"/>
          </p:nvPr>
        </p:nvSpPr>
        <p:spPr bwMode="auto">
          <a:noFill/>
        </p:spPr>
        <p:txBody>
          <a:bodyPr wrap="square" numCol="1" anchor="t" anchorCtr="0" compatLnSpc="1">
            <a:prstTxWarp prst="textNoShape">
              <a:avLst/>
            </a:prstTxWarp>
          </a:bodyPr>
          <a:lstStyle/>
          <a:p>
            <a:pPr defTabSz="930275">
              <a:spcBef>
                <a:spcPct val="0"/>
              </a:spcBef>
            </a:pPr>
            <a:r>
              <a:rPr lang="en-US" smtClean="0"/>
              <a:t>Expert Readers spontaneously think of questions, before, during, and after reading.  They ask questions to clarify meaning, predict what will happen next, focus their attention on what is important and figure out what the author means.</a:t>
            </a:r>
          </a:p>
          <a:p>
            <a:pPr defTabSz="930275">
              <a:spcBef>
                <a:spcPct val="0"/>
              </a:spcBef>
            </a:pPr>
            <a:endParaRPr lang="en-US" smtClean="0"/>
          </a:p>
        </p:txBody>
      </p:sp>
      <p:sp>
        <p:nvSpPr>
          <p:cNvPr id="3481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59B1F60-88D3-4815-9083-8207CF9FCEE1}" type="slidenum">
              <a:rPr lang="en-US"/>
              <a:pPr fontAlgn="base">
                <a:spcBef>
                  <a:spcPct val="0"/>
                </a:spcBef>
                <a:spcAft>
                  <a:spcPct val="0"/>
                </a:spcAft>
              </a:pPr>
              <a:t>6</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Slide Image Placeholder 1"/>
          <p:cNvSpPr>
            <a:spLocks noGrp="1" noRot="1" noChangeAspect="1"/>
          </p:cNvSpPr>
          <p:nvPr>
            <p:ph type="sldImg"/>
          </p:nvPr>
        </p:nvSpPr>
        <p:spPr bwMode="auto">
          <a:noFill/>
          <a:ln>
            <a:solidFill>
              <a:srgbClr val="000000"/>
            </a:solidFill>
            <a:miter lim="800000"/>
            <a:headEnd/>
            <a:tailEnd/>
          </a:ln>
        </p:spPr>
      </p:sp>
      <p:sp>
        <p:nvSpPr>
          <p:cNvPr id="3686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b="1" smtClean="0"/>
              <a:t>Modeling-</a:t>
            </a:r>
            <a:r>
              <a:rPr lang="en-US" smtClean="0"/>
              <a:t>  As suggested in </a:t>
            </a:r>
            <a:r>
              <a:rPr lang="en-US" i="1" smtClean="0"/>
              <a:t>Strategies that W</a:t>
            </a:r>
            <a:r>
              <a:rPr lang="en-US" smtClean="0"/>
              <a:t>ork (p.82),   teachers take a piece of adult text  write questions on post-it notes</a:t>
            </a:r>
          </a:p>
          <a:p>
            <a:pPr>
              <a:spcBef>
                <a:spcPct val="0"/>
              </a:spcBef>
            </a:pPr>
            <a:r>
              <a:rPr lang="en-US" b="1" smtClean="0"/>
              <a:t>Scaffold-</a:t>
            </a:r>
            <a:r>
              <a:rPr lang="en-US" smtClean="0"/>
              <a:t> Listing/categorizing- </a:t>
            </a:r>
            <a:r>
              <a:rPr lang="en-US" i="1" smtClean="0"/>
              <a:t>Strategies that Work  p 83-84- use with text with small amount of text on each pages</a:t>
            </a:r>
            <a:endParaRPr lang="en-US" b="1" i="1" smtClean="0"/>
          </a:p>
          <a:p>
            <a:pPr>
              <a:spcBef>
                <a:spcPct val="0"/>
              </a:spcBef>
            </a:pPr>
            <a:endParaRPr lang="en-US" smtClean="0"/>
          </a:p>
        </p:txBody>
      </p:sp>
      <p:sp>
        <p:nvSpPr>
          <p:cNvPr id="3686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BDBC139-CE06-4F24-80E8-57D8BEE9508A}" type="slidenum">
              <a:rPr lang="en-US"/>
              <a:pPr fontAlgn="base">
                <a:spcBef>
                  <a:spcPct val="0"/>
                </a:spcBef>
                <a:spcAft>
                  <a:spcPct val="0"/>
                </a:spcAft>
              </a:pPr>
              <a:t>7</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6208217-1179-468C-B621-9FA3F3CBD915}" type="slidenum">
              <a:rPr lang="en-US"/>
              <a:pPr fontAlgn="base">
                <a:spcBef>
                  <a:spcPct val="0"/>
                </a:spcBef>
                <a:spcAft>
                  <a:spcPct val="0"/>
                </a:spcAft>
              </a:pPr>
              <a:t>8</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Slide Image Placeholder 1"/>
          <p:cNvSpPr>
            <a:spLocks noGrp="1" noRot="1" noChangeAspect="1"/>
          </p:cNvSpPr>
          <p:nvPr>
            <p:ph type="sldImg"/>
          </p:nvPr>
        </p:nvSpPr>
        <p:spPr bwMode="auto">
          <a:noFill/>
          <a:ln>
            <a:solidFill>
              <a:srgbClr val="000000"/>
            </a:solidFill>
            <a:miter lim="800000"/>
            <a:headEnd/>
            <a:tailEnd/>
          </a:ln>
        </p:spPr>
      </p:sp>
      <p:sp>
        <p:nvSpPr>
          <p:cNvPr id="2662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Think-Alongs- NC Reads (Core p.12)</a:t>
            </a:r>
          </a:p>
          <a:p>
            <a:pPr>
              <a:spcBef>
                <a:spcPct val="0"/>
              </a:spcBef>
            </a:pPr>
            <a:r>
              <a:rPr lang="en-US" smtClean="0"/>
              <a:t>Topic vs. Detail STW p.134</a:t>
            </a:r>
          </a:p>
          <a:p>
            <a:pPr>
              <a:spcBef>
                <a:spcPct val="0"/>
              </a:spcBef>
            </a:pPr>
            <a:endParaRPr lang="en-US" smtClean="0"/>
          </a:p>
        </p:txBody>
      </p:sp>
      <p:sp>
        <p:nvSpPr>
          <p:cNvPr id="2662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F42BAB8-CB7B-4718-9754-7E9335A74457}" type="slidenum">
              <a:rPr lang="en-US"/>
              <a:pPr fontAlgn="base">
                <a:spcBef>
                  <a:spcPct val="0"/>
                </a:spcBef>
                <a:spcAft>
                  <a:spcPct val="0"/>
                </a:spcAft>
              </a:pPr>
              <a:t>14</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lide Image Placeholder 1"/>
          <p:cNvSpPr>
            <a:spLocks noGrp="1" noRot="1" noChangeAspect="1"/>
          </p:cNvSpPr>
          <p:nvPr>
            <p:ph type="sldImg"/>
          </p:nvPr>
        </p:nvSpPr>
        <p:spPr bwMode="auto">
          <a:noFill/>
          <a:ln>
            <a:solidFill>
              <a:srgbClr val="000000"/>
            </a:solidFill>
            <a:miter lim="800000"/>
            <a:headEnd/>
            <a:tailEnd/>
          </a:ln>
        </p:spPr>
      </p:sp>
      <p:sp>
        <p:nvSpPr>
          <p:cNvPr id="40962" name="Notes Placeholder 2"/>
          <p:cNvSpPr>
            <a:spLocks noGrp="1"/>
          </p:cNvSpPr>
          <p:nvPr>
            <p:ph type="body" idx="1"/>
          </p:nvPr>
        </p:nvSpPr>
        <p:spPr bwMode="auto">
          <a:noFill/>
        </p:spPr>
        <p:txBody>
          <a:bodyPr wrap="square" numCol="1" anchor="t" anchorCtr="0" compatLnSpc="1">
            <a:prstTxWarp prst="textNoShape">
              <a:avLst/>
            </a:prstTxWarp>
          </a:bodyPr>
          <a:lstStyle/>
          <a:p>
            <a:pPr defTabSz="930275">
              <a:spcBef>
                <a:spcPct val="0"/>
              </a:spcBef>
            </a:pPr>
            <a:r>
              <a:rPr lang="en-US" smtClean="0"/>
              <a:t>In </a:t>
            </a:r>
            <a:r>
              <a:rPr lang="en-US" i="1" smtClean="0"/>
              <a:t>Strategies that Work, it is recommended that this strategy is first taught  w/ nonfiction</a:t>
            </a:r>
            <a:endParaRPr lang="en-US" smtClean="0"/>
          </a:p>
          <a:p>
            <a:pPr defTabSz="930275">
              <a:spcBef>
                <a:spcPct val="0"/>
              </a:spcBef>
            </a:pPr>
            <a:endParaRPr lang="en-US" smtClean="0"/>
          </a:p>
        </p:txBody>
      </p:sp>
      <p:sp>
        <p:nvSpPr>
          <p:cNvPr id="4096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43AEE98-F931-4278-83D5-85B750B0B0C6}" type="slidenum">
              <a:rPr lang="en-US"/>
              <a:pPr fontAlgn="base">
                <a:spcBef>
                  <a:spcPct val="0"/>
                </a:spcBef>
                <a:spcAft>
                  <a:spcPct val="0"/>
                </a:spcAft>
              </a:pPr>
              <a:t>18</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Slide Image Placeholder 1"/>
          <p:cNvSpPr>
            <a:spLocks noGrp="1" noRot="1" noChangeAspect="1"/>
          </p:cNvSpPr>
          <p:nvPr>
            <p:ph type="sldImg"/>
          </p:nvPr>
        </p:nvSpPr>
        <p:spPr bwMode="auto">
          <a:noFill/>
          <a:ln>
            <a:solidFill>
              <a:srgbClr val="000000"/>
            </a:solidFill>
            <a:miter lim="800000"/>
            <a:headEnd/>
            <a:tailEnd/>
          </a:ln>
        </p:spPr>
      </p:sp>
      <p:sp>
        <p:nvSpPr>
          <p:cNvPr id="4301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Think-Alongs- NC Reads (Core p.12)</a:t>
            </a:r>
          </a:p>
          <a:p>
            <a:pPr>
              <a:spcBef>
                <a:spcPct val="0"/>
              </a:spcBef>
            </a:pPr>
            <a:r>
              <a:rPr lang="en-US" smtClean="0"/>
              <a:t>Topic vs. Detail STW p.134</a:t>
            </a:r>
          </a:p>
          <a:p>
            <a:pPr>
              <a:spcBef>
                <a:spcPct val="0"/>
              </a:spcBef>
            </a:pPr>
            <a:endParaRPr lang="en-US" smtClean="0"/>
          </a:p>
          <a:p>
            <a:pPr>
              <a:spcBef>
                <a:spcPct val="0"/>
              </a:spcBef>
            </a:pPr>
            <a:endParaRPr lang="en-US" smtClean="0"/>
          </a:p>
        </p:txBody>
      </p:sp>
      <p:sp>
        <p:nvSpPr>
          <p:cNvPr id="4301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9313A17-0E17-42DC-8C15-E879224F61B1}" type="slidenum">
              <a:rPr lang="en-US"/>
              <a:pPr fontAlgn="base">
                <a:spcBef>
                  <a:spcPct val="0"/>
                </a:spcBef>
                <a:spcAft>
                  <a:spcPct val="0"/>
                </a:spcAft>
              </a:pPr>
              <a:t>19</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Slide Image Placeholder 1"/>
          <p:cNvSpPr>
            <a:spLocks noGrp="1" noRot="1" noChangeAspect="1"/>
          </p:cNvSpPr>
          <p:nvPr>
            <p:ph type="sldImg"/>
          </p:nvPr>
        </p:nvSpPr>
        <p:spPr bwMode="auto">
          <a:noFill/>
          <a:ln>
            <a:solidFill>
              <a:srgbClr val="000000"/>
            </a:solidFill>
            <a:miter lim="800000"/>
            <a:headEnd/>
            <a:tailEnd/>
          </a:ln>
        </p:spPr>
      </p:sp>
      <p:sp>
        <p:nvSpPr>
          <p:cNvPr id="4505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Perspectives- STW p. 137</a:t>
            </a:r>
          </a:p>
          <a:p>
            <a:pPr>
              <a:spcBef>
                <a:spcPct val="0"/>
              </a:spcBef>
            </a:pPr>
            <a:r>
              <a:rPr lang="en-US" smtClean="0"/>
              <a:t>Open minds (NC reads- Core p.21</a:t>
            </a:r>
          </a:p>
          <a:p>
            <a:pPr>
              <a:spcBef>
                <a:spcPct val="0"/>
              </a:spcBef>
            </a:pPr>
            <a:endParaRPr lang="en-US" smtClean="0"/>
          </a:p>
        </p:txBody>
      </p:sp>
      <p:sp>
        <p:nvSpPr>
          <p:cNvPr id="4505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C88586B-094F-4205-B011-958643E5CF3B}" type="slidenum">
              <a:rPr lang="en-US"/>
              <a:pPr fontAlgn="base">
                <a:spcBef>
                  <a:spcPct val="0"/>
                </a:spcBef>
                <a:spcAft>
                  <a:spcPct val="0"/>
                </a:spcAft>
              </a:pPr>
              <a:t>20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cxnSp>
        <p:nvCxnSpPr>
          <p:cNvPr id="4" name="Straight Connector 7"/>
          <p:cNvCxnSpPr/>
          <p:nvPr/>
        </p:nvCxnSpPr>
        <p:spPr>
          <a:xfrm>
            <a:off x="1463675" y="3549650"/>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5" name="Straight Connector 12"/>
          <p:cNvCxnSpPr/>
          <p:nvPr/>
        </p:nvCxnSpPr>
        <p:spPr>
          <a:xfrm>
            <a:off x="4708525" y="3549650"/>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6" name="Oval 13"/>
          <p:cNvSpPr/>
          <p:nvPr/>
        </p:nvSpPr>
        <p:spPr>
          <a:xfrm>
            <a:off x="4540250" y="3525838"/>
            <a:ext cx="46038" cy="46037"/>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en-US"/>
          </a:p>
        </p:txBody>
      </p:sp>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28" name="Title 27"/>
          <p:cNvSpPr>
            <a:spLocks noGrp="1"/>
          </p:cNvSpPr>
          <p:nvPr>
            <p:ph type="ctrTitle"/>
          </p:nvPr>
        </p:nvSpPr>
        <p:spPr>
          <a:xfrm>
            <a:off x="457200" y="1433732"/>
            <a:ext cx="8305800" cy="1981200"/>
          </a:xfrm>
          <a:ln w="6350" cap="rnd">
            <a:noFill/>
          </a:ln>
        </p:spPr>
        <p:txBody>
          <a:bodyPr>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lang="en-US" smtClean="0"/>
              <a:t>Click to edit Master title style</a:t>
            </a:r>
            <a:endParaRPr lang="en-US"/>
          </a:p>
        </p:txBody>
      </p:sp>
      <p:sp>
        <p:nvSpPr>
          <p:cNvPr id="7" name="Date Placeholder 14"/>
          <p:cNvSpPr>
            <a:spLocks noGrp="1"/>
          </p:cNvSpPr>
          <p:nvPr>
            <p:ph type="dt" sz="half" idx="10"/>
          </p:nvPr>
        </p:nvSpPr>
        <p:spPr/>
        <p:txBody>
          <a:bodyPr/>
          <a:lstStyle>
            <a:lvl1pPr>
              <a:defRPr/>
            </a:lvl1pPr>
          </a:lstStyle>
          <a:p>
            <a:pPr>
              <a:defRPr/>
            </a:pPr>
            <a:fld id="{119908D4-4E8E-4170-9043-F73B06B817EB}" type="datetimeFigureOut">
              <a:rPr lang="en-US"/>
              <a:pPr>
                <a:defRPr/>
              </a:pPr>
              <a:t>8/6/2010</a:t>
            </a:fld>
            <a:endParaRPr lang="en-US"/>
          </a:p>
        </p:txBody>
      </p:sp>
      <p:sp>
        <p:nvSpPr>
          <p:cNvPr id="8" name="Slide Number Placeholder 15"/>
          <p:cNvSpPr>
            <a:spLocks noGrp="1"/>
          </p:cNvSpPr>
          <p:nvPr>
            <p:ph type="sldNum" sz="quarter" idx="11"/>
          </p:nvPr>
        </p:nvSpPr>
        <p:spPr/>
        <p:txBody>
          <a:bodyPr/>
          <a:lstStyle>
            <a:lvl1pPr>
              <a:defRPr/>
            </a:lvl1pPr>
          </a:lstStyle>
          <a:p>
            <a:pPr>
              <a:defRPr/>
            </a:pPr>
            <a:fld id="{AC459F48-7489-46B8-81C8-E74A7048B2D5}" type="slidenum">
              <a:rPr lang="en-US"/>
              <a:pPr>
                <a:defRPr/>
              </a:pPr>
              <a:t>‹#›</a:t>
            </a:fld>
            <a:endParaRPr lang="en-US"/>
          </a:p>
        </p:txBody>
      </p:sp>
      <p:sp>
        <p:nvSpPr>
          <p:cNvPr id="10" name="Footer Placeholder 16"/>
          <p:cNvSpPr>
            <a:spLocks noGrp="1"/>
          </p:cNvSpPr>
          <p:nvPr>
            <p:ph type="ftr" sz="quarter" idx="12"/>
          </p:nvPr>
        </p:nvSpPr>
        <p:spPr/>
        <p:txBody>
          <a:bodyPr/>
          <a:lstStyle>
            <a:lvl1pPr>
              <a:defRPr/>
            </a:lvl1pPr>
          </a:lstStyle>
          <a:p>
            <a:pPr>
              <a:defRPr/>
            </a:pP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3"/>
          <p:cNvSpPr>
            <a:spLocks noGrp="1"/>
          </p:cNvSpPr>
          <p:nvPr>
            <p:ph type="dt" sz="half" idx="10"/>
          </p:nvPr>
        </p:nvSpPr>
        <p:spPr/>
        <p:txBody>
          <a:bodyPr/>
          <a:lstStyle>
            <a:lvl1pPr>
              <a:defRPr/>
            </a:lvl1pPr>
          </a:lstStyle>
          <a:p>
            <a:pPr>
              <a:defRPr/>
            </a:pPr>
            <a:fld id="{1FFD9837-CBE4-465C-9E9D-B42071387FE4}" type="datetimeFigureOut">
              <a:rPr lang="en-US"/>
              <a:pPr>
                <a:defRPr/>
              </a:pPr>
              <a:t>8/6/2010</a:t>
            </a:fld>
            <a:endParaRPr lang="en-US"/>
          </a:p>
        </p:txBody>
      </p:sp>
      <p:sp>
        <p:nvSpPr>
          <p:cNvPr id="5" name="Footer Placeholder 9"/>
          <p:cNvSpPr>
            <a:spLocks noGrp="1"/>
          </p:cNvSpPr>
          <p:nvPr>
            <p:ph type="ftr" sz="quarter" idx="11"/>
          </p:nvPr>
        </p:nvSpPr>
        <p:spPr/>
        <p:txBody>
          <a:bodyPr/>
          <a:lstStyle>
            <a:lvl1pPr>
              <a:defRPr/>
            </a:lvl1pPr>
          </a:lstStyle>
          <a:p>
            <a:pPr>
              <a:defRPr/>
            </a:pPr>
            <a:endParaRPr lang="en-US"/>
          </a:p>
        </p:txBody>
      </p:sp>
      <p:sp>
        <p:nvSpPr>
          <p:cNvPr id="6" name="Slide Number Placeholder 21"/>
          <p:cNvSpPr>
            <a:spLocks noGrp="1"/>
          </p:cNvSpPr>
          <p:nvPr>
            <p:ph type="sldNum" sz="quarter" idx="12"/>
          </p:nvPr>
        </p:nvSpPr>
        <p:spPr/>
        <p:txBody>
          <a:bodyPr/>
          <a:lstStyle>
            <a:lvl1pPr>
              <a:defRPr/>
            </a:lvl1pPr>
          </a:lstStyle>
          <a:p>
            <a:pPr>
              <a:defRPr/>
            </a:pPr>
            <a:fld id="{A6490024-EBD5-4410-A12D-5ED6793B8054}"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3"/>
          <p:cNvSpPr>
            <a:spLocks noGrp="1"/>
          </p:cNvSpPr>
          <p:nvPr>
            <p:ph type="dt" sz="half" idx="10"/>
          </p:nvPr>
        </p:nvSpPr>
        <p:spPr/>
        <p:txBody>
          <a:bodyPr/>
          <a:lstStyle>
            <a:lvl1pPr>
              <a:defRPr/>
            </a:lvl1pPr>
          </a:lstStyle>
          <a:p>
            <a:pPr>
              <a:defRPr/>
            </a:pPr>
            <a:fld id="{B33169C9-F7ED-4BB4-970D-5746DE352648}" type="datetimeFigureOut">
              <a:rPr lang="en-US"/>
              <a:pPr>
                <a:defRPr/>
              </a:pPr>
              <a:t>8/6/2010</a:t>
            </a:fld>
            <a:endParaRPr lang="en-US"/>
          </a:p>
        </p:txBody>
      </p:sp>
      <p:sp>
        <p:nvSpPr>
          <p:cNvPr id="5" name="Footer Placeholder 9"/>
          <p:cNvSpPr>
            <a:spLocks noGrp="1"/>
          </p:cNvSpPr>
          <p:nvPr>
            <p:ph type="ftr" sz="quarter" idx="11"/>
          </p:nvPr>
        </p:nvSpPr>
        <p:spPr/>
        <p:txBody>
          <a:bodyPr/>
          <a:lstStyle>
            <a:lvl1pPr>
              <a:defRPr/>
            </a:lvl1pPr>
          </a:lstStyle>
          <a:p>
            <a:pPr>
              <a:defRPr/>
            </a:pPr>
            <a:endParaRPr lang="en-US"/>
          </a:p>
        </p:txBody>
      </p:sp>
      <p:sp>
        <p:nvSpPr>
          <p:cNvPr id="6" name="Slide Number Placeholder 21"/>
          <p:cNvSpPr>
            <a:spLocks noGrp="1"/>
          </p:cNvSpPr>
          <p:nvPr>
            <p:ph type="sldNum" sz="quarter" idx="12"/>
          </p:nvPr>
        </p:nvSpPr>
        <p:spPr/>
        <p:txBody>
          <a:bodyPr/>
          <a:lstStyle>
            <a:lvl1pPr>
              <a:defRPr/>
            </a:lvl1pPr>
          </a:lstStyle>
          <a:p>
            <a:pPr>
              <a:defRPr/>
            </a:pPr>
            <a:fld id="{6BA8B605-BFDF-4A8C-9C67-68A621D6E6C8}"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7" name="Title 16"/>
          <p:cNvSpPr>
            <a:spLocks noGrp="1"/>
          </p:cNvSpPr>
          <p:nvPr>
            <p:ph type="title"/>
          </p:nvPr>
        </p:nvSpPr>
        <p:spPr/>
        <p:txBody>
          <a:bodyPr rtlCol="0"/>
          <a:lstStyle/>
          <a:p>
            <a:r>
              <a:rPr lang="en-US" smtClean="0"/>
              <a:t>Click to edit Master title style</a:t>
            </a:r>
            <a:endParaRPr lang="en-US"/>
          </a:p>
        </p:txBody>
      </p:sp>
      <p:sp>
        <p:nvSpPr>
          <p:cNvPr id="4" name="Date Placeholder 23"/>
          <p:cNvSpPr>
            <a:spLocks noGrp="1"/>
          </p:cNvSpPr>
          <p:nvPr>
            <p:ph type="dt" sz="half" idx="10"/>
          </p:nvPr>
        </p:nvSpPr>
        <p:spPr/>
        <p:txBody>
          <a:bodyPr/>
          <a:lstStyle>
            <a:lvl1pPr>
              <a:defRPr/>
            </a:lvl1pPr>
          </a:lstStyle>
          <a:p>
            <a:pPr>
              <a:defRPr/>
            </a:pPr>
            <a:fld id="{21E7C193-D1A3-4842-ABD9-B8D7D04798D9}" type="datetimeFigureOut">
              <a:rPr lang="en-US"/>
              <a:pPr>
                <a:defRPr/>
              </a:pPr>
              <a:t>8/6/2010</a:t>
            </a:fld>
            <a:endParaRPr lang="en-US"/>
          </a:p>
        </p:txBody>
      </p:sp>
      <p:sp>
        <p:nvSpPr>
          <p:cNvPr id="5" name="Footer Placeholder 9"/>
          <p:cNvSpPr>
            <a:spLocks noGrp="1"/>
          </p:cNvSpPr>
          <p:nvPr>
            <p:ph type="ftr" sz="quarter" idx="11"/>
          </p:nvPr>
        </p:nvSpPr>
        <p:spPr/>
        <p:txBody>
          <a:bodyPr/>
          <a:lstStyle>
            <a:lvl1pPr>
              <a:defRPr/>
            </a:lvl1pPr>
          </a:lstStyle>
          <a:p>
            <a:pPr>
              <a:defRPr/>
            </a:pPr>
            <a:endParaRPr lang="en-US"/>
          </a:p>
        </p:txBody>
      </p:sp>
      <p:sp>
        <p:nvSpPr>
          <p:cNvPr id="6" name="Slide Number Placeholder 21"/>
          <p:cNvSpPr>
            <a:spLocks noGrp="1"/>
          </p:cNvSpPr>
          <p:nvPr>
            <p:ph type="sldNum" sz="quarter" idx="12"/>
          </p:nvPr>
        </p:nvSpPr>
        <p:spPr/>
        <p:txBody>
          <a:bodyPr/>
          <a:lstStyle>
            <a:lvl1pPr>
              <a:defRPr/>
            </a:lvl1pPr>
          </a:lstStyle>
          <a:p>
            <a:pPr>
              <a:defRPr/>
            </a:pPr>
            <a:fld id="{EA75C15A-F95A-4585-833C-9209D878CFC2}"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cxnSp>
        <p:nvCxnSpPr>
          <p:cNvPr id="4" name="Straight Connector 6"/>
          <p:cNvCxnSpPr/>
          <p:nvPr/>
        </p:nvCxnSpPr>
        <p:spPr>
          <a:xfrm>
            <a:off x="685800" y="4916488"/>
            <a:ext cx="7924800" cy="4762"/>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lang="en-US" smtClean="0"/>
              <a:t>Click to edit Master title style</a:t>
            </a:r>
            <a:endParaRPr lang="en-US"/>
          </a:p>
        </p:txBody>
      </p:sp>
      <p:sp>
        <p:nvSpPr>
          <p:cNvPr id="3" name="Text Placeholder 2"/>
          <p:cNvSpPr>
            <a:spLocks noGrp="1"/>
          </p:cNvSpPr>
          <p:nvPr>
            <p:ph type="body" idx="1"/>
          </p:nvPr>
        </p:nvSpPr>
        <p:spPr>
          <a:xfrm>
            <a:off x="685800" y="4958864"/>
            <a:ext cx="7924800" cy="984736"/>
          </a:xfrm>
        </p:spPr>
        <p:txBody>
          <a:bodyPr/>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F3135E54-9333-4805-A741-78D9E54B32B9}" type="datetimeFigureOut">
              <a:rPr lang="en-US"/>
              <a:pPr>
                <a:defRPr/>
              </a:pPr>
              <a:t>8/6/2010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800ED818-C15E-4145-88B8-007D815A0419}"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11" name="Content Placeholder 10"/>
          <p:cNvSpPr>
            <a:spLocks noGrp="1"/>
          </p:cNvSpPr>
          <p:nvPr>
            <p:ph sz="half" idx="1"/>
          </p:nvPr>
        </p:nvSpPr>
        <p:spPr>
          <a:xfrm>
            <a:off x="457200" y="1524000"/>
            <a:ext cx="4059936"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half" idx="2"/>
          </p:nvPr>
        </p:nvSpPr>
        <p:spPr>
          <a:xfrm>
            <a:off x="4648200" y="1524000"/>
            <a:ext cx="4059936"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23"/>
          <p:cNvSpPr>
            <a:spLocks noGrp="1"/>
          </p:cNvSpPr>
          <p:nvPr>
            <p:ph type="dt" sz="half" idx="10"/>
          </p:nvPr>
        </p:nvSpPr>
        <p:spPr/>
        <p:txBody>
          <a:bodyPr/>
          <a:lstStyle>
            <a:lvl1pPr>
              <a:defRPr/>
            </a:lvl1pPr>
          </a:lstStyle>
          <a:p>
            <a:pPr>
              <a:defRPr/>
            </a:pPr>
            <a:fld id="{88EEA11B-2618-46E5-B9B1-CFF337F2A7BC}" type="datetimeFigureOut">
              <a:rPr lang="en-US"/>
              <a:pPr>
                <a:defRPr/>
              </a:pPr>
              <a:t>8/6/2010</a:t>
            </a:fld>
            <a:endParaRPr lang="en-US"/>
          </a:p>
        </p:txBody>
      </p:sp>
      <p:sp>
        <p:nvSpPr>
          <p:cNvPr id="6" name="Footer Placeholder 9"/>
          <p:cNvSpPr>
            <a:spLocks noGrp="1"/>
          </p:cNvSpPr>
          <p:nvPr>
            <p:ph type="ftr" sz="quarter" idx="11"/>
          </p:nvPr>
        </p:nvSpPr>
        <p:spPr/>
        <p:txBody>
          <a:bodyPr/>
          <a:lstStyle>
            <a:lvl1pPr>
              <a:defRPr/>
            </a:lvl1pPr>
          </a:lstStyle>
          <a:p>
            <a:pPr>
              <a:defRPr/>
            </a:pPr>
            <a:endParaRPr lang="en-US"/>
          </a:p>
        </p:txBody>
      </p:sp>
      <p:sp>
        <p:nvSpPr>
          <p:cNvPr id="7" name="Slide Number Placeholder 21"/>
          <p:cNvSpPr>
            <a:spLocks noGrp="1"/>
          </p:cNvSpPr>
          <p:nvPr>
            <p:ph type="sldNum" sz="quarter" idx="12"/>
          </p:nvPr>
        </p:nvSpPr>
        <p:spPr/>
        <p:txBody>
          <a:bodyPr/>
          <a:lstStyle>
            <a:lvl1pPr>
              <a:defRPr/>
            </a:lvl1pPr>
          </a:lstStyle>
          <a:p>
            <a:pPr>
              <a:defRPr/>
            </a:pPr>
            <a:fld id="{030A16F1-14CB-49EA-A740-8E74C3B85897}"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9"/>
          <p:cNvCxnSpPr/>
          <p:nvPr/>
        </p:nvCxnSpPr>
        <p:spPr>
          <a:xfrm>
            <a:off x="563563" y="2179638"/>
            <a:ext cx="3748087" cy="1587"/>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8" name="Straight Connector 16"/>
          <p:cNvCxnSpPr/>
          <p:nvPr/>
        </p:nvCxnSpPr>
        <p:spPr>
          <a:xfrm>
            <a:off x="4754563" y="2179638"/>
            <a:ext cx="3749675" cy="1587"/>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4" name="Content Placeholder 33"/>
          <p:cNvSpPr>
            <a:spLocks noGrp="1"/>
          </p:cNvSpPr>
          <p:nvPr>
            <p:ph sz="quarter" idx="4"/>
          </p:nvPr>
        </p:nvSpPr>
        <p:spPr>
          <a:xfrm>
            <a:off x="4649788" y="2201896"/>
            <a:ext cx="4038600" cy="39136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 name="Title 1"/>
          <p:cNvSpPr>
            <a:spLocks noGrp="1"/>
          </p:cNvSpPr>
          <p:nvPr>
            <p:ph type="title"/>
          </p:nvPr>
        </p:nvSpPr>
        <p:spPr>
          <a:xfrm>
            <a:off x="457200" y="155448"/>
            <a:ext cx="8229600" cy="1143000"/>
          </a:xfrm>
        </p:spPr>
        <p:txBody>
          <a:bodyPr/>
          <a:lstStyle>
            <a:lvl1pPr>
              <a:defRPr/>
            </a:lvl1pPr>
          </a:lstStyle>
          <a:p>
            <a:r>
              <a:rPr lang="en-US" smtClean="0"/>
              <a:t>Click to edit Master title style</a:t>
            </a:r>
            <a:endParaRPr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9" name="Slide Number Placeholder 8"/>
          <p:cNvSpPr>
            <a:spLocks noGrp="1"/>
          </p:cNvSpPr>
          <p:nvPr>
            <p:ph type="sldNum" sz="quarter" idx="10"/>
          </p:nvPr>
        </p:nvSpPr>
        <p:spPr/>
        <p:txBody>
          <a:bodyPr/>
          <a:lstStyle>
            <a:lvl1pPr>
              <a:defRPr/>
            </a:lvl1pPr>
          </a:lstStyle>
          <a:p>
            <a:pPr>
              <a:defRPr/>
            </a:pPr>
            <a:fld id="{9D1166F4-415F-4E28-8A2B-54525EF79926}" type="slidenum">
              <a:rPr lang="en-US"/>
              <a:pPr>
                <a:defRPr/>
              </a:pPr>
              <a:t>‹#›</a:t>
            </a:fld>
            <a:endParaRPr lang="en-US"/>
          </a:p>
        </p:txBody>
      </p:sp>
      <p:sp>
        <p:nvSpPr>
          <p:cNvPr id="10" name="Footer Placeholder 7"/>
          <p:cNvSpPr>
            <a:spLocks noGrp="1"/>
          </p:cNvSpPr>
          <p:nvPr>
            <p:ph type="ftr" sz="quarter" idx="11"/>
          </p:nvPr>
        </p:nvSpPr>
        <p:spPr/>
        <p:txBody>
          <a:bodyPr/>
          <a:lstStyle>
            <a:lvl1pPr>
              <a:defRPr/>
            </a:lvl1pPr>
          </a:lstStyle>
          <a:p>
            <a:pPr>
              <a:defRPr/>
            </a:pPr>
            <a:endParaRPr lang="en-US"/>
          </a:p>
        </p:txBody>
      </p:sp>
      <p:sp>
        <p:nvSpPr>
          <p:cNvPr id="11" name="Date Placeholder 6"/>
          <p:cNvSpPr>
            <a:spLocks noGrp="1"/>
          </p:cNvSpPr>
          <p:nvPr>
            <p:ph type="dt" sz="half" idx="12"/>
          </p:nvPr>
        </p:nvSpPr>
        <p:spPr/>
        <p:txBody>
          <a:bodyPr/>
          <a:lstStyle>
            <a:lvl1pPr>
              <a:defRPr/>
            </a:lvl1pPr>
          </a:lstStyle>
          <a:p>
            <a:pPr>
              <a:defRPr/>
            </a:pPr>
            <a:fld id="{CD5DF0E3-E13A-4BE6-8522-1CB2B960083D}" type="datetimeFigureOut">
              <a:rPr lang="en-US"/>
              <a:pPr>
                <a:defRPr/>
              </a:pPr>
              <a:t>8/6/2010</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3"/>
          <p:cNvSpPr>
            <a:spLocks noGrp="1"/>
          </p:cNvSpPr>
          <p:nvPr>
            <p:ph type="dt" sz="half" idx="10"/>
          </p:nvPr>
        </p:nvSpPr>
        <p:spPr/>
        <p:txBody>
          <a:bodyPr/>
          <a:lstStyle>
            <a:lvl1pPr>
              <a:defRPr/>
            </a:lvl1pPr>
          </a:lstStyle>
          <a:p>
            <a:pPr>
              <a:defRPr/>
            </a:pPr>
            <a:fld id="{11D6F640-60BB-47AF-968F-4499DF7574F4}" type="datetimeFigureOut">
              <a:rPr lang="en-US"/>
              <a:pPr>
                <a:defRPr/>
              </a:pPr>
              <a:t>8/6/2010</a:t>
            </a:fld>
            <a:endParaRPr lang="en-US"/>
          </a:p>
        </p:txBody>
      </p:sp>
      <p:sp>
        <p:nvSpPr>
          <p:cNvPr id="4" name="Footer Placeholder 9"/>
          <p:cNvSpPr>
            <a:spLocks noGrp="1"/>
          </p:cNvSpPr>
          <p:nvPr>
            <p:ph type="ftr" sz="quarter" idx="11"/>
          </p:nvPr>
        </p:nvSpPr>
        <p:spPr/>
        <p:txBody>
          <a:bodyPr/>
          <a:lstStyle>
            <a:lvl1pPr>
              <a:defRPr/>
            </a:lvl1pPr>
          </a:lstStyle>
          <a:p>
            <a:pPr>
              <a:defRPr/>
            </a:pPr>
            <a:endParaRPr lang="en-US"/>
          </a:p>
        </p:txBody>
      </p:sp>
      <p:sp>
        <p:nvSpPr>
          <p:cNvPr id="5" name="Slide Number Placeholder 21"/>
          <p:cNvSpPr>
            <a:spLocks noGrp="1"/>
          </p:cNvSpPr>
          <p:nvPr>
            <p:ph type="sldNum" sz="quarter" idx="12"/>
          </p:nvPr>
        </p:nvSpPr>
        <p:spPr/>
        <p:txBody>
          <a:bodyPr/>
          <a:lstStyle>
            <a:lvl1pPr>
              <a:defRPr/>
            </a:lvl1pPr>
          </a:lstStyle>
          <a:p>
            <a:pPr>
              <a:defRPr/>
            </a:pPr>
            <a:fld id="{DE3D2651-8725-43D6-9BD0-EF2B3E777790}"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23"/>
          <p:cNvSpPr>
            <a:spLocks noGrp="1"/>
          </p:cNvSpPr>
          <p:nvPr>
            <p:ph type="dt" sz="half" idx="10"/>
          </p:nvPr>
        </p:nvSpPr>
        <p:spPr/>
        <p:txBody>
          <a:bodyPr/>
          <a:lstStyle>
            <a:lvl1pPr>
              <a:defRPr/>
            </a:lvl1pPr>
          </a:lstStyle>
          <a:p>
            <a:pPr>
              <a:defRPr/>
            </a:pPr>
            <a:fld id="{6D48249F-BF77-4888-AF97-08514654BA9B}" type="datetimeFigureOut">
              <a:rPr lang="en-US"/>
              <a:pPr>
                <a:defRPr/>
              </a:pPr>
              <a:t>8/6/2010</a:t>
            </a:fld>
            <a:endParaRPr lang="en-US"/>
          </a:p>
        </p:txBody>
      </p:sp>
      <p:sp>
        <p:nvSpPr>
          <p:cNvPr id="3" name="Footer Placeholder 9"/>
          <p:cNvSpPr>
            <a:spLocks noGrp="1"/>
          </p:cNvSpPr>
          <p:nvPr>
            <p:ph type="ftr" sz="quarter" idx="11"/>
          </p:nvPr>
        </p:nvSpPr>
        <p:spPr/>
        <p:txBody>
          <a:bodyPr/>
          <a:lstStyle>
            <a:lvl1pPr>
              <a:defRPr/>
            </a:lvl1pPr>
          </a:lstStyle>
          <a:p>
            <a:pPr>
              <a:defRPr/>
            </a:pPr>
            <a:endParaRPr lang="en-US"/>
          </a:p>
        </p:txBody>
      </p:sp>
      <p:sp>
        <p:nvSpPr>
          <p:cNvPr id="4" name="Slide Number Placeholder 21"/>
          <p:cNvSpPr>
            <a:spLocks noGrp="1"/>
          </p:cNvSpPr>
          <p:nvPr>
            <p:ph type="sldNum" sz="quarter" idx="12"/>
          </p:nvPr>
        </p:nvSpPr>
        <p:spPr/>
        <p:txBody>
          <a:bodyPr/>
          <a:lstStyle>
            <a:lvl1pPr>
              <a:defRPr/>
            </a:lvl1pPr>
          </a:lstStyle>
          <a:p>
            <a:pPr>
              <a:defRPr/>
            </a:pPr>
            <a:fld id="{6C88289D-6696-4053-B285-9833A96BAAB7}"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Text Placeholder 2"/>
          <p:cNvSpPr>
            <a:spLocks noGrp="1"/>
          </p:cNvSpPr>
          <p:nvPr>
            <p:ph type="body" idx="2"/>
          </p:nvPr>
        </p:nvSpPr>
        <p:spPr>
          <a:xfrm>
            <a:off x="6781800" y="1600200"/>
            <a:ext cx="1984248" cy="3733800"/>
          </a:xfrm>
        </p:spPr>
        <p:txBody>
          <a:bodyPr/>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lstStyle>
            <a:lvl1pPr algn="l">
              <a:buNone/>
              <a:defRPr sz="1800" b="1" spc="-50" baseline="0">
                <a:ln w="3175">
                  <a:noFill/>
                </a:ln>
                <a:solidFill>
                  <a:schemeClr val="tx2"/>
                </a:solidFill>
                <a:effectLst/>
                <a:latin typeface="+mn-lt"/>
                <a:ea typeface="+mn-ea"/>
                <a:cs typeface="+mn-cs"/>
              </a:defRPr>
            </a:lvl1pPr>
          </a:lstStyle>
          <a:p>
            <a:r>
              <a:rPr lang="en-US" smtClean="0"/>
              <a:t>Click to edit Master title style</a:t>
            </a:r>
            <a:endParaRPr lang="en-US"/>
          </a:p>
        </p:txBody>
      </p:sp>
      <p:sp>
        <p:nvSpPr>
          <p:cNvPr id="5" name="Date Placeholder 7"/>
          <p:cNvSpPr>
            <a:spLocks noGrp="1"/>
          </p:cNvSpPr>
          <p:nvPr>
            <p:ph type="dt" sz="half" idx="10"/>
          </p:nvPr>
        </p:nvSpPr>
        <p:spPr/>
        <p:txBody>
          <a:bodyPr/>
          <a:lstStyle>
            <a:lvl1pPr>
              <a:defRPr/>
            </a:lvl1pPr>
          </a:lstStyle>
          <a:p>
            <a:pPr>
              <a:defRPr/>
            </a:pPr>
            <a:fld id="{1AEE35DC-514C-4565-90B4-AADD5A4719F8}" type="datetimeFigureOut">
              <a:rPr lang="en-US"/>
              <a:pPr>
                <a:defRPr/>
              </a:pPr>
              <a:t>8/6/2010</a:t>
            </a:fld>
            <a:endParaRPr lang="en-US"/>
          </a:p>
        </p:txBody>
      </p:sp>
      <p:sp>
        <p:nvSpPr>
          <p:cNvPr id="6" name="Slide Number Placeholder 8"/>
          <p:cNvSpPr>
            <a:spLocks noGrp="1"/>
          </p:cNvSpPr>
          <p:nvPr>
            <p:ph type="sldNum" sz="quarter" idx="11"/>
          </p:nvPr>
        </p:nvSpPr>
        <p:spPr/>
        <p:txBody>
          <a:bodyPr/>
          <a:lstStyle>
            <a:lvl1pPr>
              <a:defRPr/>
            </a:lvl1pPr>
          </a:lstStyle>
          <a:p>
            <a:pPr>
              <a:defRPr/>
            </a:pPr>
            <a:fld id="{64B66355-F275-4CA6-902A-6DBF9C2B7495}" type="slidenum">
              <a:rPr lang="en-US"/>
              <a:pPr>
                <a:defRPr/>
              </a:pPr>
              <a:t>‹#›</a:t>
            </a:fld>
            <a:endParaRPr lang="en-US"/>
          </a:p>
        </p:txBody>
      </p:sp>
      <p:sp>
        <p:nvSpPr>
          <p:cNvPr id="7" name="Footer Placeholder 9"/>
          <p:cNvSpPr>
            <a:spLocks noGrp="1"/>
          </p:cNvSpPr>
          <p:nvPr>
            <p:ph type="ftr" sz="quarter" idx="12"/>
          </p:nvPr>
        </p:nvSpPr>
        <p:spPr/>
        <p:txBody>
          <a:bodyPr/>
          <a:lstStyle>
            <a:lvl1pPr>
              <a:defRPr/>
            </a:lvl1pPr>
          </a:lstStyle>
          <a:p>
            <a:pPr>
              <a:defRPr/>
            </a:pP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lstStyle>
            <a:lvl1pPr algn="l">
              <a:buNone/>
              <a:defRPr sz="1800" b="1" spc="-50" baseline="0">
                <a:ln w="3175">
                  <a:noFill/>
                </a:ln>
                <a:solidFill>
                  <a:schemeClr val="tx2"/>
                </a:solidFill>
                <a:effectLst/>
                <a:latin typeface="+mn-lt"/>
                <a:ea typeface="+mn-ea"/>
                <a:cs typeface="+mn-cs"/>
              </a:defRPr>
            </a:lvl1pPr>
          </a:lstStyle>
          <a:p>
            <a:r>
              <a:rPr lang="en-US" smtClean="0"/>
              <a:t>Click to edit Master title style</a:t>
            </a:r>
            <a:endParaRPr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normAutofit/>
          </a:bodyPr>
          <a:lstStyle>
            <a:lvl1pPr marL="0" indent="0">
              <a:buNone/>
              <a:defRPr sz="3200">
                <a:solidFill>
                  <a:schemeClr val="bg1"/>
                </a:solidFill>
              </a:defRPr>
            </a:lvl1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6629400" y="1600200"/>
            <a:ext cx="2057400" cy="4419600"/>
          </a:xfrm>
        </p:spPr>
        <p:txBody>
          <a:bodyPr/>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a:r>
              <a:rPr lang="en-US" smtClean="0"/>
              <a:t>Click to edit Master text styles</a:t>
            </a:r>
          </a:p>
        </p:txBody>
      </p:sp>
      <p:sp>
        <p:nvSpPr>
          <p:cNvPr id="5" name="Date Placeholder 7"/>
          <p:cNvSpPr>
            <a:spLocks noGrp="1"/>
          </p:cNvSpPr>
          <p:nvPr>
            <p:ph type="dt" sz="half" idx="10"/>
          </p:nvPr>
        </p:nvSpPr>
        <p:spPr/>
        <p:txBody>
          <a:bodyPr/>
          <a:lstStyle>
            <a:lvl1pPr>
              <a:defRPr/>
            </a:lvl1pPr>
          </a:lstStyle>
          <a:p>
            <a:pPr>
              <a:defRPr/>
            </a:pPr>
            <a:fld id="{338E1144-10A4-47AF-8F10-95AD32A5A655}" type="datetimeFigureOut">
              <a:rPr lang="en-US"/>
              <a:pPr>
                <a:defRPr/>
              </a:pPr>
              <a:t>8/6/2010</a:t>
            </a:fld>
            <a:endParaRPr lang="en-US"/>
          </a:p>
        </p:txBody>
      </p:sp>
      <p:sp>
        <p:nvSpPr>
          <p:cNvPr id="6" name="Slide Number Placeholder 8"/>
          <p:cNvSpPr>
            <a:spLocks noGrp="1"/>
          </p:cNvSpPr>
          <p:nvPr>
            <p:ph type="sldNum" sz="quarter" idx="11"/>
          </p:nvPr>
        </p:nvSpPr>
        <p:spPr/>
        <p:txBody>
          <a:bodyPr/>
          <a:lstStyle>
            <a:lvl1pPr>
              <a:defRPr/>
            </a:lvl1pPr>
          </a:lstStyle>
          <a:p>
            <a:pPr>
              <a:defRPr/>
            </a:pPr>
            <a:fld id="{143AA47D-E6BE-47FB-BE97-6FB399FB0082}" type="slidenum">
              <a:rPr lang="en-US"/>
              <a:pPr>
                <a:defRPr/>
              </a:pPr>
              <a:t>‹#›</a:t>
            </a:fld>
            <a:endParaRPr lang="en-US"/>
          </a:p>
        </p:txBody>
      </p:sp>
      <p:sp>
        <p:nvSpPr>
          <p:cNvPr id="7" name="Footer Placeholder 9"/>
          <p:cNvSpPr>
            <a:spLocks noGrp="1"/>
          </p:cNvSpPr>
          <p:nvPr>
            <p:ph type="ftr" sz="quarter" idx="12"/>
          </p:nvPr>
        </p:nvSpPr>
        <p:spPr/>
        <p:txBody>
          <a:bodyPr/>
          <a:lstStyle>
            <a:lvl1pPr>
              <a:defRPr/>
            </a:lvl1pPr>
          </a:lstStyle>
          <a:p>
            <a:pPr>
              <a:defRPr/>
            </a:pP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026" name="Text Placeholder 8"/>
          <p:cNvSpPr>
            <a:spLocks noGrp="1"/>
          </p:cNvSpPr>
          <p:nvPr>
            <p:ph type="body" idx="1"/>
          </p:nvPr>
        </p:nvSpPr>
        <p:spPr bwMode="auto">
          <a:xfrm>
            <a:off x="457200" y="1447800"/>
            <a:ext cx="8229600" cy="46783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 name="Date Placeholder 23"/>
          <p:cNvSpPr>
            <a:spLocks noGrp="1"/>
          </p:cNvSpPr>
          <p:nvPr>
            <p:ph type="dt" sz="half" idx="2"/>
          </p:nvPr>
        </p:nvSpPr>
        <p:spPr>
          <a:xfrm>
            <a:off x="5791200" y="6203950"/>
            <a:ext cx="2590800" cy="384175"/>
          </a:xfrm>
          <a:prstGeom prst="rect">
            <a:avLst/>
          </a:prstGeom>
        </p:spPr>
        <p:txBody>
          <a:bodyPr vert="horz" anchor="ctr" anchorCtr="0"/>
          <a:lstStyle>
            <a:lvl1pPr algn="l" eaLnBrk="1" fontAlgn="auto" latinLnBrk="0" hangingPunct="1">
              <a:spcBef>
                <a:spcPts val="0"/>
              </a:spcBef>
              <a:spcAft>
                <a:spcPts val="0"/>
              </a:spcAft>
              <a:defRPr kumimoji="0" sz="1200" smtClean="0">
                <a:solidFill>
                  <a:schemeClr val="tx2"/>
                </a:solidFill>
                <a:latin typeface="+mn-lt"/>
              </a:defRPr>
            </a:lvl1pPr>
          </a:lstStyle>
          <a:p>
            <a:pPr>
              <a:defRPr/>
            </a:pPr>
            <a:fld id="{C8F5BB50-BA75-49BB-B36C-4B8E073C71FD}" type="datetimeFigureOut">
              <a:rPr lang="en-US"/>
              <a:pPr>
                <a:defRPr/>
              </a:pPr>
              <a:t>8/6/2010</a:t>
            </a:fld>
            <a:endParaRPr lang="en-US"/>
          </a:p>
        </p:txBody>
      </p:sp>
      <p:sp>
        <p:nvSpPr>
          <p:cNvPr id="10" name="Footer Placeholder 9"/>
          <p:cNvSpPr>
            <a:spLocks noGrp="1"/>
          </p:cNvSpPr>
          <p:nvPr>
            <p:ph type="ftr" sz="quarter" idx="3"/>
          </p:nvPr>
        </p:nvSpPr>
        <p:spPr>
          <a:xfrm>
            <a:off x="2133600" y="6203950"/>
            <a:ext cx="3581400" cy="384175"/>
          </a:xfrm>
          <a:prstGeom prst="rect">
            <a:avLst/>
          </a:prstGeom>
        </p:spPr>
        <p:txBody>
          <a:bodyPr vert="horz" anchor="ctr" anchorCtr="0"/>
          <a:lstStyle>
            <a:lvl1pPr algn="r" eaLnBrk="1" fontAlgn="auto" latinLnBrk="0" hangingPunct="1">
              <a:spcBef>
                <a:spcPts val="0"/>
              </a:spcBef>
              <a:spcAft>
                <a:spcPts val="0"/>
              </a:spcAft>
              <a:defRPr kumimoji="0" sz="1200">
                <a:solidFill>
                  <a:schemeClr val="tx2"/>
                </a:solidFill>
                <a:latin typeface="+mn-lt"/>
              </a:defRPr>
            </a:lvl1pPr>
          </a:lstStyle>
          <a:p>
            <a:pPr>
              <a:defRPr/>
            </a:pPr>
            <a:endParaRPr lang="en-US"/>
          </a:p>
        </p:txBody>
      </p:sp>
      <p:sp>
        <p:nvSpPr>
          <p:cNvPr id="22" name="Slide Number Placeholder 21"/>
          <p:cNvSpPr>
            <a:spLocks noGrp="1"/>
          </p:cNvSpPr>
          <p:nvPr>
            <p:ph type="sldNum" sz="quarter" idx="4"/>
          </p:nvPr>
        </p:nvSpPr>
        <p:spPr>
          <a:xfrm>
            <a:off x="8410575" y="6181725"/>
            <a:ext cx="609600" cy="457200"/>
          </a:xfrm>
          <a:prstGeom prst="rect">
            <a:avLst/>
          </a:prstGeom>
          <a:noFill/>
        </p:spPr>
        <p:txBody>
          <a:bodyPr vert="horz" lIns="0" tIns="0" rIns="0" bIns="0" anchor="ctr" anchorCtr="0">
            <a:noAutofit/>
          </a:bodyPr>
          <a:lstStyle>
            <a:lvl1pPr algn="ctr" eaLnBrk="1" fontAlgn="auto" latinLnBrk="0" hangingPunct="1">
              <a:spcBef>
                <a:spcPts val="0"/>
              </a:spcBef>
              <a:spcAft>
                <a:spcPts val="0"/>
              </a:spcAft>
              <a:defRPr kumimoji="0" sz="1600" baseline="0" smtClean="0">
                <a:solidFill>
                  <a:schemeClr val="tx2"/>
                </a:solidFill>
                <a:latin typeface="+mn-lt"/>
              </a:defRPr>
            </a:lvl1pPr>
          </a:lstStyle>
          <a:p>
            <a:pPr>
              <a:defRPr/>
            </a:pPr>
            <a:fld id="{8FE2D36C-1210-4277-8711-4B84E7BD065B}" type="slidenum">
              <a:rPr lang="en-US"/>
              <a:pPr>
                <a:defRPr/>
              </a:pPr>
              <a:t>‹#›</a:t>
            </a:fld>
            <a:endParaRPr lang="en-US"/>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lang="en-US" smtClean="0"/>
              <a:t>Click to edit Master title style</a:t>
            </a:r>
            <a:endParaRPr lang="en-US"/>
          </a:p>
        </p:txBody>
      </p:sp>
    </p:spTree>
  </p:cSld>
  <p:clrMap bg1="dk1" tx1="lt1" bg2="dk2" tx2="lt2" accent1="accent1" accent2="accent2" accent3="accent3" accent4="accent4" accent5="accent5" accent6="accent6" hlink="hlink" folHlink="folHlink"/>
  <p:sldLayoutIdLst>
    <p:sldLayoutId id="2147483684" r:id="rId1"/>
    <p:sldLayoutId id="2147483683" r:id="rId2"/>
    <p:sldLayoutId id="2147483685" r:id="rId3"/>
    <p:sldLayoutId id="2147483682" r:id="rId4"/>
    <p:sldLayoutId id="2147483686" r:id="rId5"/>
    <p:sldLayoutId id="2147483681" r:id="rId6"/>
    <p:sldLayoutId id="2147483680" r:id="rId7"/>
    <p:sldLayoutId id="2147483687" r:id="rId8"/>
    <p:sldLayoutId id="2147483688" r:id="rId9"/>
    <p:sldLayoutId id="2147483679" r:id="rId10"/>
    <p:sldLayoutId id="2147483678" r:id="rId11"/>
  </p:sldLayoutIdLst>
  <p:txStyles>
    <p:titleStyle>
      <a:lvl1pPr algn="l" rtl="0" fontAlgn="base">
        <a:spcBef>
          <a:spcPct val="0"/>
        </a:spcBef>
        <a:spcAft>
          <a:spcPct val="0"/>
        </a:spcAft>
        <a:defRPr lang="en-US" sz="4200" kern="1200" spc="-10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a:lvl2pPr algn="l" rtl="0" fontAlgn="base">
        <a:spcBef>
          <a:spcPct val="0"/>
        </a:spcBef>
        <a:spcAft>
          <a:spcPct val="0"/>
        </a:spcAft>
        <a:defRPr sz="4200">
          <a:solidFill>
            <a:srgbClr val="F9F9F9"/>
          </a:solidFill>
          <a:latin typeface="Constantia" pitchFamily="18" charset="0"/>
        </a:defRPr>
      </a:lvl2pPr>
      <a:lvl3pPr algn="l" rtl="0" fontAlgn="base">
        <a:spcBef>
          <a:spcPct val="0"/>
        </a:spcBef>
        <a:spcAft>
          <a:spcPct val="0"/>
        </a:spcAft>
        <a:defRPr sz="4200">
          <a:solidFill>
            <a:srgbClr val="F9F9F9"/>
          </a:solidFill>
          <a:latin typeface="Constantia" pitchFamily="18" charset="0"/>
        </a:defRPr>
      </a:lvl3pPr>
      <a:lvl4pPr algn="l" rtl="0" fontAlgn="base">
        <a:spcBef>
          <a:spcPct val="0"/>
        </a:spcBef>
        <a:spcAft>
          <a:spcPct val="0"/>
        </a:spcAft>
        <a:defRPr sz="4200">
          <a:solidFill>
            <a:srgbClr val="F9F9F9"/>
          </a:solidFill>
          <a:latin typeface="Constantia" pitchFamily="18" charset="0"/>
        </a:defRPr>
      </a:lvl4pPr>
      <a:lvl5pPr algn="l" rtl="0" fontAlgn="base">
        <a:spcBef>
          <a:spcPct val="0"/>
        </a:spcBef>
        <a:spcAft>
          <a:spcPct val="0"/>
        </a:spcAft>
        <a:defRPr sz="4200">
          <a:solidFill>
            <a:srgbClr val="F9F9F9"/>
          </a:solidFill>
          <a:latin typeface="Constantia" pitchFamily="18" charset="0"/>
        </a:defRPr>
      </a:lvl5pPr>
      <a:lvl6pPr marL="457200" algn="l" rtl="0" fontAlgn="base">
        <a:spcBef>
          <a:spcPct val="0"/>
        </a:spcBef>
        <a:spcAft>
          <a:spcPct val="0"/>
        </a:spcAft>
        <a:defRPr sz="4200">
          <a:solidFill>
            <a:srgbClr val="F9F9F9"/>
          </a:solidFill>
          <a:latin typeface="Constantia" pitchFamily="18" charset="0"/>
        </a:defRPr>
      </a:lvl6pPr>
      <a:lvl7pPr marL="914400" algn="l" rtl="0" fontAlgn="base">
        <a:spcBef>
          <a:spcPct val="0"/>
        </a:spcBef>
        <a:spcAft>
          <a:spcPct val="0"/>
        </a:spcAft>
        <a:defRPr sz="4200">
          <a:solidFill>
            <a:srgbClr val="F9F9F9"/>
          </a:solidFill>
          <a:latin typeface="Constantia" pitchFamily="18" charset="0"/>
        </a:defRPr>
      </a:lvl7pPr>
      <a:lvl8pPr marL="1371600" algn="l" rtl="0" fontAlgn="base">
        <a:spcBef>
          <a:spcPct val="0"/>
        </a:spcBef>
        <a:spcAft>
          <a:spcPct val="0"/>
        </a:spcAft>
        <a:defRPr sz="4200">
          <a:solidFill>
            <a:srgbClr val="F9F9F9"/>
          </a:solidFill>
          <a:latin typeface="Constantia" pitchFamily="18" charset="0"/>
        </a:defRPr>
      </a:lvl8pPr>
      <a:lvl9pPr marL="1828800" algn="l" rtl="0" fontAlgn="base">
        <a:spcBef>
          <a:spcPct val="0"/>
        </a:spcBef>
        <a:spcAft>
          <a:spcPct val="0"/>
        </a:spcAft>
        <a:defRPr sz="4200">
          <a:solidFill>
            <a:srgbClr val="F9F9F9"/>
          </a:solidFill>
          <a:latin typeface="Constantia" pitchFamily="18" charset="0"/>
        </a:defRPr>
      </a:lvl9pPr>
    </p:titleStyle>
    <p:bodyStyle>
      <a:lvl1pPr marL="273050" indent="-273050" algn="l" rtl="0" fontAlgn="base">
        <a:spcBef>
          <a:spcPts val="600"/>
        </a:spcBef>
        <a:spcAft>
          <a:spcPct val="0"/>
        </a:spcAft>
        <a:buClr>
          <a:schemeClr val="accent2"/>
        </a:buClr>
        <a:buSzPct val="85000"/>
        <a:buFont typeface="Wingdings 2" pitchFamily="18" charset="2"/>
        <a:buChar char=""/>
        <a:defRPr sz="2600" kern="1200">
          <a:solidFill>
            <a:schemeClr val="tx1"/>
          </a:solidFill>
          <a:latin typeface="+mn-lt"/>
          <a:ea typeface="+mn-ea"/>
          <a:cs typeface="+mn-cs"/>
        </a:defRPr>
      </a:lvl1pPr>
      <a:lvl2pPr marL="639763" indent="-273050" algn="l" rtl="0" fontAlgn="base">
        <a:spcBef>
          <a:spcPts val="300"/>
        </a:spcBef>
        <a:spcAft>
          <a:spcPct val="0"/>
        </a:spcAft>
        <a:buClr>
          <a:srgbClr val="D6903D"/>
        </a:buClr>
        <a:buSzPct val="85000"/>
        <a:buFont typeface="Wingdings 2" pitchFamily="18" charset="2"/>
        <a:buChar char=""/>
        <a:defRPr sz="2400" kern="1200">
          <a:solidFill>
            <a:schemeClr val="tx2"/>
          </a:solidFill>
          <a:latin typeface="+mn-lt"/>
          <a:ea typeface="+mn-ea"/>
          <a:cs typeface="+mn-cs"/>
        </a:defRPr>
      </a:lvl2pPr>
      <a:lvl3pPr marL="1004888" indent="-228600" algn="l" rtl="0" fontAlgn="base">
        <a:spcBef>
          <a:spcPts val="300"/>
        </a:spcBef>
        <a:spcAft>
          <a:spcPct val="0"/>
        </a:spcAft>
        <a:buClr>
          <a:srgbClr val="B37732"/>
        </a:buClr>
        <a:buSzPct val="85000"/>
        <a:buFont typeface="Wingdings 2" pitchFamily="18" charset="2"/>
        <a:buChar char=""/>
        <a:defRPr sz="2100" kern="1200">
          <a:solidFill>
            <a:schemeClr val="tx1"/>
          </a:solidFill>
          <a:latin typeface="+mn-lt"/>
          <a:ea typeface="+mn-ea"/>
          <a:cs typeface="+mn-cs"/>
        </a:defRPr>
      </a:lvl3pPr>
      <a:lvl4pPr marL="1279525" indent="-228600" algn="l" rtl="0" fontAlgn="base">
        <a:spcBef>
          <a:spcPts val="300"/>
        </a:spcBef>
        <a:spcAft>
          <a:spcPct val="0"/>
        </a:spcAft>
        <a:buClr>
          <a:srgbClr val="D6903D"/>
        </a:buClr>
        <a:buSzPct val="85000"/>
        <a:buFont typeface="Wingdings 2" pitchFamily="18" charset="2"/>
        <a:buChar char=""/>
        <a:defRPr sz="1900" kern="1200">
          <a:solidFill>
            <a:schemeClr val="tx1"/>
          </a:solidFill>
          <a:latin typeface="+mn-lt"/>
          <a:ea typeface="+mn-ea"/>
          <a:cs typeface="+mn-cs"/>
        </a:defRPr>
      </a:lvl4pPr>
      <a:lvl5pPr marL="1554163" indent="-228600" algn="l" rtl="0" fontAlgn="base">
        <a:spcBef>
          <a:spcPts val="338"/>
        </a:spcBef>
        <a:spcAft>
          <a:spcPct val="0"/>
        </a:spcAft>
        <a:buClr>
          <a:srgbClr val="D6903D"/>
        </a:buClr>
        <a:buSzPct val="85000"/>
        <a:buFont typeface="Wingdings 2" pitchFamily="18" charset="2"/>
        <a:buChar char=""/>
        <a:defRPr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www.readinglady.com/mosaic/tools/Inferring%20lesson%20plan-grade%203%20from%20Elouise.pdf"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hyperlink" Target="http://reading.ecb.org/teacher/synthesizing/syn_lessonplans.html"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mailto:Katie.laver@kannapolis.k12.nc.us" TargetMode="External"/><Relationship Id="rId2" Type="http://schemas.openxmlformats.org/officeDocument/2006/relationships/hyperlink" Target="mailto:Melissa.horn@kannapolis.k12.nc.us" TargetMode="External"/><Relationship Id="rId1" Type="http://schemas.openxmlformats.org/officeDocument/2006/relationships/slideLayout" Target="../slideLayouts/slideLayout2.xml"/><Relationship Id="rId5" Type="http://schemas.openxmlformats.org/officeDocument/2006/relationships/hyperlink" Target="http://www.kbumreading.com/index.html" TargetMode="External"/><Relationship Id="rId4" Type="http://schemas.openxmlformats.org/officeDocument/2006/relationships/hyperlink" Target="mailto:Jody.shaughnessy@kannapolis.k12.nc.us"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609600"/>
            <a:ext cx="7772400" cy="2898775"/>
          </a:xfrm>
        </p:spPr>
        <p:txBody>
          <a:bodyPr>
            <a:normAutofit fontScale="90000"/>
          </a:bodyPr>
          <a:lstStyle/>
          <a:p>
            <a:pPr fontAlgn="auto">
              <a:spcAft>
                <a:spcPts val="0"/>
              </a:spcAft>
              <a:defRPr/>
            </a:pPr>
            <a:r>
              <a:rPr smtClean="0"/>
              <a:t>Comprehension– that’s what it’s all about: Teaching students HOW to interact with texts across the curriculum</a:t>
            </a:r>
            <a:endParaRPr/>
          </a:p>
        </p:txBody>
      </p:sp>
      <p:sp>
        <p:nvSpPr>
          <p:cNvPr id="14338" name="TextBox 3"/>
          <p:cNvSpPr txBox="1">
            <a:spLocks noChangeArrowheads="1"/>
          </p:cNvSpPr>
          <p:nvPr/>
        </p:nvSpPr>
        <p:spPr bwMode="auto">
          <a:xfrm>
            <a:off x="2286000" y="4267200"/>
            <a:ext cx="4419600" cy="1384300"/>
          </a:xfrm>
          <a:prstGeom prst="rect">
            <a:avLst/>
          </a:prstGeom>
          <a:noFill/>
          <a:ln w="9525">
            <a:noFill/>
            <a:miter lim="800000"/>
            <a:headEnd/>
            <a:tailEnd/>
          </a:ln>
        </p:spPr>
        <p:txBody>
          <a:bodyPr>
            <a:spAutoFit/>
          </a:bodyPr>
          <a:lstStyle/>
          <a:p>
            <a:pPr algn="ctr"/>
            <a:r>
              <a:rPr lang="en-US" sz="2800">
                <a:latin typeface="Constantia" pitchFamily="18" charset="0"/>
              </a:rPr>
              <a:t>Melissa Horn</a:t>
            </a:r>
          </a:p>
          <a:p>
            <a:pPr algn="ctr"/>
            <a:r>
              <a:rPr lang="en-US" sz="2800">
                <a:latin typeface="Constantia" pitchFamily="18" charset="0"/>
              </a:rPr>
              <a:t>Katie Laver</a:t>
            </a:r>
          </a:p>
          <a:p>
            <a:pPr algn="ctr"/>
            <a:r>
              <a:rPr lang="en-US" sz="2800">
                <a:latin typeface="Constantia" pitchFamily="18" charset="0"/>
              </a:rPr>
              <a:t>Jody Shaughnessy</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Content Placeholder 1"/>
          <p:cNvSpPr>
            <a:spLocks noGrp="1"/>
          </p:cNvSpPr>
          <p:nvPr>
            <p:ph idx="1"/>
          </p:nvPr>
        </p:nvSpPr>
        <p:spPr/>
        <p:txBody>
          <a:bodyPr/>
          <a:lstStyle/>
          <a:p>
            <a:r>
              <a:rPr lang="en-US" smtClean="0"/>
              <a:t>Say Something </a:t>
            </a:r>
          </a:p>
          <a:p>
            <a:r>
              <a:rPr lang="en-US" smtClean="0"/>
              <a:t>Ask the Author</a:t>
            </a:r>
          </a:p>
          <a:p>
            <a:r>
              <a:rPr lang="en-US" smtClean="0"/>
              <a:t>Hand Gestures (DVD)</a:t>
            </a:r>
          </a:p>
        </p:txBody>
      </p:sp>
      <p:sp>
        <p:nvSpPr>
          <p:cNvPr id="3" name="Title 2"/>
          <p:cNvSpPr>
            <a:spLocks noGrp="1"/>
          </p:cNvSpPr>
          <p:nvPr>
            <p:ph type="title"/>
          </p:nvPr>
        </p:nvSpPr>
        <p:spPr/>
        <p:txBody>
          <a:bodyPr/>
          <a:lstStyle/>
          <a:p>
            <a:pPr algn="ctr" fontAlgn="auto">
              <a:spcAft>
                <a:spcPts val="0"/>
              </a:spcAft>
              <a:defRPr/>
            </a:pPr>
            <a:r>
              <a:rPr smtClean="0"/>
              <a:t>Think Aloud Activities</a:t>
            </a:r>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Content Placeholder 1"/>
          <p:cNvSpPr>
            <a:spLocks noGrp="1"/>
          </p:cNvSpPr>
          <p:nvPr>
            <p:ph idx="1"/>
          </p:nvPr>
        </p:nvSpPr>
        <p:spPr/>
        <p:txBody>
          <a:bodyPr/>
          <a:lstStyle/>
          <a:p>
            <a:r>
              <a:rPr lang="en-US" u="sng" smtClean="0"/>
              <a:t>What is it? </a:t>
            </a:r>
          </a:p>
          <a:p>
            <a:r>
              <a:rPr lang="en-US" smtClean="0"/>
              <a:t>Helping students recall information from their own experiences to make connections to texts. </a:t>
            </a:r>
          </a:p>
          <a:p>
            <a:pPr>
              <a:buFont typeface="Wingdings 2" pitchFamily="18" charset="2"/>
              <a:buNone/>
            </a:pPr>
            <a:endParaRPr lang="en-US" smtClean="0"/>
          </a:p>
          <a:p>
            <a:r>
              <a:rPr lang="en-US" u="sng" smtClean="0"/>
              <a:t>Why is it important?</a:t>
            </a:r>
          </a:p>
          <a:p>
            <a:r>
              <a:rPr lang="en-US" smtClean="0"/>
              <a:t>Making connections from the text to prior knowledge helps integrate new information with what is already known. </a:t>
            </a:r>
          </a:p>
        </p:txBody>
      </p:sp>
      <p:sp>
        <p:nvSpPr>
          <p:cNvPr id="3" name="Title 2"/>
          <p:cNvSpPr>
            <a:spLocks noGrp="1"/>
          </p:cNvSpPr>
          <p:nvPr>
            <p:ph type="title"/>
          </p:nvPr>
        </p:nvSpPr>
        <p:spPr/>
        <p:txBody>
          <a:bodyPr/>
          <a:lstStyle/>
          <a:p>
            <a:pPr algn="ctr" fontAlgn="auto">
              <a:spcAft>
                <a:spcPts val="0"/>
              </a:spcAft>
              <a:defRPr/>
            </a:pPr>
            <a:r>
              <a:rPr smtClean="0"/>
              <a:t>Uses Prior Knowledge</a:t>
            </a:r>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Content Placeholder 1"/>
          <p:cNvSpPr>
            <a:spLocks noGrp="1"/>
          </p:cNvSpPr>
          <p:nvPr>
            <p:ph idx="1"/>
          </p:nvPr>
        </p:nvSpPr>
        <p:spPr/>
        <p:txBody>
          <a:bodyPr/>
          <a:lstStyle/>
          <a:p>
            <a:r>
              <a:rPr lang="en-US" smtClean="0"/>
              <a:t>“I Can Tell Because…”</a:t>
            </a:r>
          </a:p>
          <a:p>
            <a:pPr>
              <a:buFont typeface="Wingdings 2" pitchFamily="18" charset="2"/>
              <a:buNone/>
            </a:pPr>
            <a:endParaRPr lang="en-US" smtClean="0"/>
          </a:p>
          <a:p>
            <a:r>
              <a:rPr lang="en-US" smtClean="0"/>
              <a:t>Beginning to Make Connections: It Reminds Me of…</a:t>
            </a:r>
          </a:p>
          <a:p>
            <a:pPr>
              <a:buFont typeface="Wingdings 2" pitchFamily="18" charset="2"/>
              <a:buNone/>
            </a:pPr>
            <a:endParaRPr lang="en-US" smtClean="0"/>
          </a:p>
          <a:p>
            <a:r>
              <a:rPr lang="en-US" smtClean="0"/>
              <a:t>KWL Plus </a:t>
            </a:r>
          </a:p>
          <a:p>
            <a:pPr>
              <a:buFont typeface="Wingdings 2" pitchFamily="18" charset="2"/>
              <a:buNone/>
            </a:pPr>
            <a:endParaRPr lang="en-US" smtClean="0"/>
          </a:p>
          <a:p>
            <a:r>
              <a:rPr lang="en-US" smtClean="0"/>
              <a:t>Extended Reaction Guide</a:t>
            </a:r>
          </a:p>
        </p:txBody>
      </p:sp>
      <p:sp>
        <p:nvSpPr>
          <p:cNvPr id="3" name="Title 2"/>
          <p:cNvSpPr>
            <a:spLocks noGrp="1"/>
          </p:cNvSpPr>
          <p:nvPr>
            <p:ph type="title"/>
          </p:nvPr>
        </p:nvSpPr>
        <p:spPr/>
        <p:txBody>
          <a:bodyPr/>
          <a:lstStyle/>
          <a:p>
            <a:pPr algn="ctr" fontAlgn="auto">
              <a:spcAft>
                <a:spcPts val="0"/>
              </a:spcAft>
              <a:defRPr/>
            </a:pPr>
            <a:r>
              <a:rPr smtClean="0"/>
              <a:t>Uses Prior Knowledge Activities</a:t>
            </a:r>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25000" lnSpcReduction="20000"/>
          </a:bodyPr>
          <a:lstStyle/>
          <a:p>
            <a:pPr marL="274320" indent="-274320" fontAlgn="auto">
              <a:spcAft>
                <a:spcPts val="0"/>
              </a:spcAft>
              <a:buFont typeface="Wingdings 2"/>
              <a:buChar char=""/>
              <a:defRPr/>
            </a:pPr>
            <a:r>
              <a:rPr lang="en-US" sz="8600" b="1" u="sng" dirty="0" smtClean="0"/>
              <a:t>What is it?</a:t>
            </a:r>
            <a:endParaRPr lang="en-US" sz="8600" dirty="0" smtClean="0"/>
          </a:p>
          <a:p>
            <a:pPr marL="274320" indent="-274320" fontAlgn="auto">
              <a:spcAft>
                <a:spcPts val="0"/>
              </a:spcAft>
              <a:buFont typeface="Wingdings 2"/>
              <a:buChar char=""/>
              <a:defRPr/>
            </a:pPr>
            <a:r>
              <a:rPr lang="en-US" sz="8600" dirty="0" err="1" smtClean="0"/>
              <a:t>Inferencing</a:t>
            </a:r>
            <a:r>
              <a:rPr lang="en-US" sz="8600" dirty="0" smtClean="0"/>
              <a:t> is combining schema and background knowledge with clues provided in the text to form a new idea</a:t>
            </a:r>
          </a:p>
          <a:p>
            <a:pPr marL="274320" indent="-274320" fontAlgn="auto">
              <a:spcAft>
                <a:spcPts val="0"/>
              </a:spcAft>
              <a:buFont typeface="Wingdings 2"/>
              <a:buChar char=""/>
              <a:defRPr/>
            </a:pPr>
            <a:endParaRPr lang="en-US" sz="8600" dirty="0" smtClean="0"/>
          </a:p>
          <a:p>
            <a:pPr marL="274320" indent="-274320" fontAlgn="auto">
              <a:spcAft>
                <a:spcPts val="0"/>
              </a:spcAft>
              <a:buFont typeface="Wingdings 2"/>
              <a:buChar char=""/>
              <a:defRPr/>
            </a:pPr>
            <a:r>
              <a:rPr lang="en-US" sz="8600" b="1" u="sng" dirty="0" smtClean="0"/>
              <a:t>Why is it important?</a:t>
            </a:r>
            <a:r>
              <a:rPr lang="en-US" sz="8600" dirty="0" smtClean="0"/>
              <a:t> </a:t>
            </a:r>
          </a:p>
          <a:p>
            <a:pPr marL="274320" indent="-274320" fontAlgn="auto">
              <a:spcAft>
                <a:spcPts val="0"/>
              </a:spcAft>
              <a:buFont typeface="Wingdings 2"/>
              <a:buChar char=""/>
              <a:defRPr/>
            </a:pPr>
            <a:r>
              <a:rPr lang="en-US" sz="8600" dirty="0" smtClean="0"/>
              <a:t>Inferential comprehension includes a number of skills under one umbrella:</a:t>
            </a:r>
          </a:p>
          <a:p>
            <a:pPr marL="274320" indent="-274320" fontAlgn="auto">
              <a:spcAft>
                <a:spcPts val="0"/>
              </a:spcAft>
              <a:buFont typeface="Wingdings 2"/>
              <a:buChar char=""/>
              <a:defRPr/>
            </a:pPr>
            <a:r>
              <a:rPr lang="en-US" sz="8600" dirty="0" smtClean="0"/>
              <a:t>Prediction</a:t>
            </a:r>
          </a:p>
          <a:p>
            <a:pPr marL="274320" indent="-274320" fontAlgn="auto">
              <a:spcAft>
                <a:spcPts val="0"/>
              </a:spcAft>
              <a:buFont typeface="Wingdings 2"/>
              <a:buChar char=""/>
              <a:defRPr/>
            </a:pPr>
            <a:r>
              <a:rPr lang="en-US" sz="8600" dirty="0" smtClean="0"/>
              <a:t>Drawing conclusions</a:t>
            </a:r>
          </a:p>
          <a:p>
            <a:pPr marL="274320" indent="-274320" fontAlgn="auto">
              <a:spcAft>
                <a:spcPts val="0"/>
              </a:spcAft>
              <a:buFont typeface="Wingdings 2"/>
              <a:buChar char=""/>
              <a:defRPr/>
            </a:pPr>
            <a:r>
              <a:rPr lang="en-US" sz="8600" dirty="0" smtClean="0"/>
              <a:t>Prior knowledge</a:t>
            </a:r>
          </a:p>
          <a:p>
            <a:pPr marL="274320" indent="-274320" fontAlgn="auto">
              <a:spcAft>
                <a:spcPts val="0"/>
              </a:spcAft>
              <a:buFont typeface="Wingdings 2"/>
              <a:buChar char=""/>
              <a:defRPr/>
            </a:pPr>
            <a:r>
              <a:rPr lang="en-US" sz="8600" dirty="0" smtClean="0"/>
              <a:t>Context clues</a:t>
            </a:r>
          </a:p>
          <a:p>
            <a:pPr marL="274320" indent="-274320" fontAlgn="auto">
              <a:spcAft>
                <a:spcPts val="0"/>
              </a:spcAft>
              <a:buFont typeface="Wingdings 2"/>
              <a:buChar char=""/>
              <a:defRPr/>
            </a:pPr>
            <a:r>
              <a:rPr lang="en-US" sz="8600" dirty="0" smtClean="0"/>
              <a:t>Figurative language</a:t>
            </a:r>
          </a:p>
          <a:p>
            <a:pPr marL="274320" indent="-274320" fontAlgn="auto">
              <a:spcAft>
                <a:spcPts val="0"/>
              </a:spcAft>
              <a:buFont typeface="Wingdings 2"/>
              <a:buChar char=""/>
              <a:defRPr/>
            </a:pPr>
            <a:r>
              <a:rPr lang="en-US" sz="8600" b="1" dirty="0" smtClean="0">
                <a:hlinkClick r:id="rId2"/>
              </a:rPr>
              <a:t>http://www.readinglady.com/mosaic/tools/Inferring%20lesson%20plan-grade%203%20from%20Elouise.pdf</a:t>
            </a:r>
            <a:endParaRPr lang="en-US" sz="8600" dirty="0" smtClean="0"/>
          </a:p>
          <a:p>
            <a:pPr marL="274320" indent="-274320" fontAlgn="auto">
              <a:spcAft>
                <a:spcPts val="0"/>
              </a:spcAft>
              <a:buFont typeface="Wingdings 2"/>
              <a:buChar char=""/>
              <a:defRPr/>
            </a:pPr>
            <a:endParaRPr lang="en-US" dirty="0" smtClean="0"/>
          </a:p>
          <a:p>
            <a:pPr marL="274320" indent="-274320" fontAlgn="auto">
              <a:spcAft>
                <a:spcPts val="0"/>
              </a:spcAft>
              <a:buFont typeface="Wingdings 2"/>
              <a:buNone/>
              <a:defRPr/>
            </a:pPr>
            <a:endParaRPr lang="en-US" dirty="0" smtClean="0"/>
          </a:p>
        </p:txBody>
      </p:sp>
      <p:sp>
        <p:nvSpPr>
          <p:cNvPr id="3" name="Title 2"/>
          <p:cNvSpPr>
            <a:spLocks noGrp="1"/>
          </p:cNvSpPr>
          <p:nvPr>
            <p:ph type="title"/>
          </p:nvPr>
        </p:nvSpPr>
        <p:spPr/>
        <p:txBody>
          <a:bodyPr/>
          <a:lstStyle/>
          <a:p>
            <a:pPr algn="ctr" fontAlgn="auto">
              <a:spcAft>
                <a:spcPts val="0"/>
              </a:spcAft>
              <a:defRPr/>
            </a:pPr>
            <a:r>
              <a:rPr smtClean="0"/>
              <a:t>Inferencing</a:t>
            </a:r>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Content Placeholder 1"/>
          <p:cNvSpPr>
            <a:spLocks noGrp="1"/>
          </p:cNvSpPr>
          <p:nvPr>
            <p:ph idx="1"/>
          </p:nvPr>
        </p:nvSpPr>
        <p:spPr/>
        <p:txBody>
          <a:bodyPr/>
          <a:lstStyle/>
          <a:p>
            <a:r>
              <a:rPr lang="en-US" sz="3200" smtClean="0"/>
              <a:t>Possible Sentences</a:t>
            </a:r>
          </a:p>
          <a:p>
            <a:pPr>
              <a:buFont typeface="Wingdings 2" pitchFamily="18" charset="2"/>
              <a:buNone/>
            </a:pPr>
            <a:endParaRPr lang="en-US" sz="3200" smtClean="0"/>
          </a:p>
          <a:p>
            <a:r>
              <a:rPr lang="en-US" sz="3200" smtClean="0"/>
              <a:t>Exchange Compare Writing</a:t>
            </a:r>
          </a:p>
          <a:p>
            <a:pPr>
              <a:buFont typeface="Wingdings 2" pitchFamily="18" charset="2"/>
              <a:buNone/>
            </a:pPr>
            <a:endParaRPr lang="en-US" sz="3200" smtClean="0"/>
          </a:p>
          <a:p>
            <a:r>
              <a:rPr lang="en-US" sz="3200" smtClean="0"/>
              <a:t>Probable Passages</a:t>
            </a:r>
          </a:p>
          <a:p>
            <a:pPr>
              <a:buFont typeface="Wingdings 2" pitchFamily="18" charset="2"/>
              <a:buNone/>
            </a:pPr>
            <a:endParaRPr lang="en-US" sz="3200" smtClean="0"/>
          </a:p>
          <a:p>
            <a:r>
              <a:rPr lang="en-US" sz="3200" smtClean="0"/>
              <a:t>Story Impressions</a:t>
            </a:r>
          </a:p>
        </p:txBody>
      </p:sp>
      <p:sp>
        <p:nvSpPr>
          <p:cNvPr id="3" name="Title 2"/>
          <p:cNvSpPr>
            <a:spLocks noGrp="1"/>
          </p:cNvSpPr>
          <p:nvPr>
            <p:ph type="title"/>
          </p:nvPr>
        </p:nvSpPr>
        <p:spPr/>
        <p:txBody>
          <a:bodyPr/>
          <a:lstStyle/>
          <a:p>
            <a:pPr fontAlgn="auto">
              <a:spcAft>
                <a:spcPts val="0"/>
              </a:spcAft>
              <a:defRPr/>
            </a:pPr>
            <a:r>
              <a:rPr smtClean="0"/>
              <a:t>Inferencing Activities</a:t>
            </a:r>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a:bodyPr>
          <a:lstStyle/>
          <a:p>
            <a:pPr marL="274320" indent="-274320" fontAlgn="auto">
              <a:spcAft>
                <a:spcPts val="0"/>
              </a:spcAft>
              <a:buFont typeface="Wingdings 2"/>
              <a:buNone/>
              <a:defRPr/>
            </a:pPr>
            <a:endParaRPr lang="en-US" dirty="0" smtClean="0"/>
          </a:p>
          <a:p>
            <a:pPr marL="274320" indent="-274320" fontAlgn="auto">
              <a:spcAft>
                <a:spcPts val="0"/>
              </a:spcAft>
              <a:buFont typeface="Wingdings 2"/>
              <a:buChar char=""/>
              <a:defRPr/>
            </a:pPr>
            <a:r>
              <a:rPr lang="en-US" dirty="0" smtClean="0"/>
              <a:t> Why do you think that happened?</a:t>
            </a:r>
          </a:p>
          <a:p>
            <a:pPr marL="274320" indent="-274320" fontAlgn="auto">
              <a:spcAft>
                <a:spcPts val="0"/>
              </a:spcAft>
              <a:buFont typeface="Wingdings 2"/>
              <a:buChar char=""/>
              <a:defRPr/>
            </a:pPr>
            <a:r>
              <a:rPr lang="en-US" dirty="0" smtClean="0"/>
              <a:t> I wonder…</a:t>
            </a:r>
          </a:p>
          <a:p>
            <a:pPr marL="274320" indent="-274320" fontAlgn="auto">
              <a:spcAft>
                <a:spcPts val="0"/>
              </a:spcAft>
              <a:buFont typeface="Wingdings 2"/>
              <a:buChar char=""/>
              <a:defRPr/>
            </a:pPr>
            <a:r>
              <a:rPr lang="en-US" dirty="0" smtClean="0"/>
              <a:t>What is really going on?</a:t>
            </a:r>
          </a:p>
          <a:p>
            <a:pPr marL="274320" indent="-274320" fontAlgn="auto">
              <a:spcAft>
                <a:spcPts val="0"/>
              </a:spcAft>
              <a:buFont typeface="Wingdings 2"/>
              <a:buChar char=""/>
              <a:defRPr/>
            </a:pPr>
            <a:r>
              <a:rPr lang="en-US" dirty="0" smtClean="0"/>
              <a:t> What evidence does the author provide to support_____?</a:t>
            </a:r>
          </a:p>
          <a:p>
            <a:pPr marL="274320" indent="-274320" fontAlgn="auto">
              <a:spcAft>
                <a:spcPts val="0"/>
              </a:spcAft>
              <a:buFont typeface="Wingdings 2"/>
              <a:buChar char=""/>
              <a:defRPr/>
            </a:pPr>
            <a:r>
              <a:rPr lang="en-US" dirty="0" smtClean="0"/>
              <a:t>What clues did the author give that led to your conclusion?</a:t>
            </a:r>
          </a:p>
          <a:p>
            <a:pPr marL="274320" indent="-274320" fontAlgn="auto">
              <a:spcAft>
                <a:spcPts val="0"/>
              </a:spcAft>
              <a:buFont typeface="Wingdings 2"/>
              <a:buChar char=""/>
              <a:defRPr/>
            </a:pPr>
            <a:r>
              <a:rPr lang="en-US" dirty="0" smtClean="0"/>
              <a:t> How do you know that?</a:t>
            </a:r>
          </a:p>
          <a:p>
            <a:pPr marL="274320" indent="-274320" fontAlgn="auto">
              <a:spcAft>
                <a:spcPts val="0"/>
              </a:spcAft>
              <a:buFont typeface="Wingdings 2"/>
              <a:buChar char=""/>
              <a:defRPr/>
            </a:pPr>
            <a:r>
              <a:rPr lang="en-US" dirty="0" smtClean="0"/>
              <a:t> How do you think the character feels?</a:t>
            </a:r>
          </a:p>
          <a:p>
            <a:pPr marL="274320" indent="-274320" fontAlgn="auto">
              <a:spcAft>
                <a:spcPts val="0"/>
              </a:spcAft>
              <a:buFont typeface="Wingdings 2"/>
              <a:buChar char=""/>
              <a:defRPr/>
            </a:pPr>
            <a:r>
              <a:rPr lang="en-US" dirty="0" smtClean="0"/>
              <a:t>How do you combine the clues in the paragraph with what you already know to draw a conclusion?</a:t>
            </a:r>
          </a:p>
          <a:p>
            <a:pPr marL="274320" indent="-274320" fontAlgn="auto">
              <a:spcAft>
                <a:spcPts val="0"/>
              </a:spcAft>
              <a:buFont typeface="Wingdings 2"/>
              <a:buChar char=""/>
              <a:defRPr/>
            </a:pPr>
            <a:endParaRPr lang="en-US" dirty="0"/>
          </a:p>
        </p:txBody>
      </p:sp>
      <p:sp>
        <p:nvSpPr>
          <p:cNvPr id="3" name="Title 2"/>
          <p:cNvSpPr>
            <a:spLocks noGrp="1"/>
          </p:cNvSpPr>
          <p:nvPr>
            <p:ph type="title"/>
          </p:nvPr>
        </p:nvSpPr>
        <p:spPr/>
        <p:txBody>
          <a:bodyPr>
            <a:normAutofit fontScale="90000"/>
          </a:bodyPr>
          <a:lstStyle/>
          <a:p>
            <a:pPr fontAlgn="auto">
              <a:spcAft>
                <a:spcPts val="0"/>
              </a:spcAft>
              <a:defRPr/>
            </a:pPr>
            <a:r>
              <a:rPr smtClean="0"/>
              <a:t>Questions to ask for an Inference Lesson</a:t>
            </a:r>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0000" lnSpcReduction="20000"/>
          </a:bodyPr>
          <a:lstStyle/>
          <a:p>
            <a:pPr marL="274320" indent="-274320" fontAlgn="auto">
              <a:spcAft>
                <a:spcPts val="0"/>
              </a:spcAft>
              <a:buFont typeface="Wingdings 2"/>
              <a:buChar char=""/>
              <a:defRPr/>
            </a:pPr>
            <a:r>
              <a:rPr lang="en-US" sz="3100" b="1" u="sng" dirty="0" smtClean="0"/>
              <a:t>What is it?</a:t>
            </a:r>
          </a:p>
          <a:p>
            <a:pPr marL="274320" indent="-274320" fontAlgn="auto">
              <a:spcAft>
                <a:spcPts val="0"/>
              </a:spcAft>
              <a:buFont typeface="Wingdings 2"/>
              <a:buNone/>
              <a:defRPr/>
            </a:pPr>
            <a:r>
              <a:rPr lang="en-US" sz="3100" dirty="0" smtClean="0"/>
              <a:t> </a:t>
            </a:r>
          </a:p>
          <a:p>
            <a:pPr marL="274320" indent="-274320" fontAlgn="auto">
              <a:spcAft>
                <a:spcPts val="0"/>
              </a:spcAft>
              <a:buFont typeface="Wingdings 2"/>
              <a:buChar char=""/>
              <a:defRPr/>
            </a:pPr>
            <a:r>
              <a:rPr lang="en-US" sz="3100" dirty="0" smtClean="0"/>
              <a:t>Taking the words of the texts and mixing them with the readers preconceived ideas to create pictures in the mind</a:t>
            </a:r>
          </a:p>
          <a:p>
            <a:pPr marL="274320" indent="-274320" fontAlgn="auto">
              <a:spcAft>
                <a:spcPts val="0"/>
              </a:spcAft>
              <a:buFont typeface="Wingdings 2"/>
              <a:buChar char=""/>
              <a:defRPr/>
            </a:pPr>
            <a:endParaRPr lang="en-US" sz="3100" dirty="0" smtClean="0"/>
          </a:p>
          <a:p>
            <a:pPr marL="274320" indent="-274320" fontAlgn="auto">
              <a:spcAft>
                <a:spcPts val="0"/>
              </a:spcAft>
              <a:buFont typeface="Wingdings 2"/>
              <a:buChar char=""/>
              <a:defRPr/>
            </a:pPr>
            <a:r>
              <a:rPr lang="en-US" sz="3100" b="1" u="sng" dirty="0" smtClean="0"/>
              <a:t>Why is it important?</a:t>
            </a:r>
          </a:p>
          <a:p>
            <a:pPr marL="274320" indent="-274320" fontAlgn="auto">
              <a:spcAft>
                <a:spcPts val="0"/>
              </a:spcAft>
              <a:buFont typeface="Wingdings 2"/>
              <a:buChar char=""/>
              <a:defRPr/>
            </a:pPr>
            <a:endParaRPr lang="en-US" sz="3100" dirty="0" smtClean="0"/>
          </a:p>
          <a:p>
            <a:pPr marL="274320" indent="-274320" fontAlgn="auto">
              <a:spcAft>
                <a:spcPts val="0"/>
              </a:spcAft>
              <a:buFont typeface="Wingdings 2"/>
              <a:buChar char=""/>
              <a:defRPr/>
            </a:pPr>
            <a:r>
              <a:rPr lang="en-US" sz="3100" dirty="0" smtClean="0"/>
              <a:t>Combining the author’s words with our background knowledge allows students to create mental images that enhance our understanding of the text and bring life to reading.</a:t>
            </a:r>
          </a:p>
          <a:p>
            <a:pPr marL="274320" indent="-274320" fontAlgn="auto">
              <a:spcAft>
                <a:spcPts val="0"/>
              </a:spcAft>
              <a:buFont typeface="Wingdings 2"/>
              <a:buChar char=""/>
              <a:defRPr/>
            </a:pPr>
            <a:endParaRPr lang="en-US" sz="3100" dirty="0" smtClean="0"/>
          </a:p>
          <a:p>
            <a:pPr marL="274320" indent="-274320" fontAlgn="auto">
              <a:spcAft>
                <a:spcPts val="0"/>
              </a:spcAft>
              <a:buFont typeface="Wingdings 2"/>
              <a:buChar char=""/>
              <a:defRPr/>
            </a:pPr>
            <a:r>
              <a:rPr lang="en-US" sz="3100" dirty="0" smtClean="0"/>
              <a:t>When we visualize, we are inferring, but with mental images rather than words and thoughts; like creating a movie in our mind</a:t>
            </a:r>
            <a:r>
              <a:rPr lang="en-US" dirty="0" smtClean="0"/>
              <a:t>.</a:t>
            </a:r>
          </a:p>
          <a:p>
            <a:pPr marL="274320" indent="-274320" fontAlgn="auto">
              <a:spcAft>
                <a:spcPts val="0"/>
              </a:spcAft>
              <a:buFont typeface="Wingdings 2"/>
              <a:buChar char=""/>
              <a:defRPr/>
            </a:pPr>
            <a:endParaRPr lang="en-US" dirty="0"/>
          </a:p>
        </p:txBody>
      </p:sp>
      <p:sp>
        <p:nvSpPr>
          <p:cNvPr id="3" name="Title 2"/>
          <p:cNvSpPr>
            <a:spLocks noGrp="1"/>
          </p:cNvSpPr>
          <p:nvPr>
            <p:ph type="title"/>
          </p:nvPr>
        </p:nvSpPr>
        <p:spPr/>
        <p:txBody>
          <a:bodyPr/>
          <a:lstStyle/>
          <a:p>
            <a:pPr algn="ctr" fontAlgn="auto">
              <a:spcAft>
                <a:spcPts val="0"/>
              </a:spcAft>
              <a:defRPr/>
            </a:pPr>
            <a:r>
              <a:rPr smtClean="0"/>
              <a:t>Visualizes</a:t>
            </a:r>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Content Placeholder 1"/>
          <p:cNvSpPr>
            <a:spLocks noGrp="1"/>
          </p:cNvSpPr>
          <p:nvPr>
            <p:ph idx="1"/>
          </p:nvPr>
        </p:nvSpPr>
        <p:spPr/>
        <p:txBody>
          <a:bodyPr/>
          <a:lstStyle/>
          <a:p>
            <a:r>
              <a:rPr lang="en-US" sz="3200" smtClean="0"/>
              <a:t>Talking Drawings</a:t>
            </a:r>
          </a:p>
          <a:p>
            <a:pPr lvl="1">
              <a:buFont typeface="Wingdings 2" pitchFamily="18" charset="2"/>
              <a:buNone/>
            </a:pPr>
            <a:endParaRPr lang="en-US" sz="3200" smtClean="0"/>
          </a:p>
          <a:p>
            <a:r>
              <a:rPr lang="en-US" sz="3200" smtClean="0"/>
              <a:t>IEPC: Imagine, Elaborate, Predict, Confirm</a:t>
            </a:r>
          </a:p>
          <a:p>
            <a:endParaRPr lang="en-US" sz="3200" smtClean="0"/>
          </a:p>
        </p:txBody>
      </p:sp>
      <p:sp>
        <p:nvSpPr>
          <p:cNvPr id="3" name="Title 2"/>
          <p:cNvSpPr>
            <a:spLocks noGrp="1"/>
          </p:cNvSpPr>
          <p:nvPr>
            <p:ph type="title"/>
          </p:nvPr>
        </p:nvSpPr>
        <p:spPr/>
        <p:txBody>
          <a:bodyPr/>
          <a:lstStyle/>
          <a:p>
            <a:pPr fontAlgn="auto">
              <a:spcAft>
                <a:spcPts val="0"/>
              </a:spcAft>
              <a:defRPr/>
            </a:pPr>
            <a:r>
              <a:rPr smtClean="0"/>
              <a:t>Visualizing Activities</a:t>
            </a:r>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Content Placeholder 1"/>
          <p:cNvSpPr>
            <a:spLocks noGrp="1"/>
          </p:cNvSpPr>
          <p:nvPr>
            <p:ph idx="1"/>
          </p:nvPr>
        </p:nvSpPr>
        <p:spPr/>
        <p:txBody>
          <a:bodyPr/>
          <a:lstStyle/>
          <a:p>
            <a:pPr>
              <a:buFont typeface="Wingdings 2" pitchFamily="18" charset="2"/>
              <a:buNone/>
            </a:pPr>
            <a:r>
              <a:rPr lang="en-US" b="1" smtClean="0"/>
              <a:t>What is it?</a:t>
            </a:r>
            <a:endParaRPr lang="en-US" smtClean="0"/>
          </a:p>
          <a:p>
            <a:pPr lvl="1">
              <a:buFont typeface="Arial" charset="0"/>
              <a:buChar char="•"/>
            </a:pPr>
            <a:r>
              <a:rPr lang="en-US" smtClean="0"/>
              <a:t>Determining the important events, themes, key ideas as we read</a:t>
            </a:r>
          </a:p>
          <a:p>
            <a:pPr>
              <a:buFont typeface="Wingdings 2" pitchFamily="18" charset="2"/>
              <a:buNone/>
            </a:pPr>
            <a:r>
              <a:rPr lang="en-US" b="1" smtClean="0"/>
              <a:t>Why is it important?</a:t>
            </a:r>
            <a:endParaRPr lang="en-US" smtClean="0"/>
          </a:p>
          <a:p>
            <a:pPr lvl="1">
              <a:buFont typeface="Arial" charset="0"/>
              <a:buChar char="•"/>
            </a:pPr>
            <a:r>
              <a:rPr lang="en-US" smtClean="0"/>
              <a:t>Students need to see the “big picture” and not get bogged down with small details.  They need support in sifting through details and deciding what is important to remember and what is not</a:t>
            </a:r>
          </a:p>
          <a:p>
            <a:endParaRPr lang="en-US" smtClean="0"/>
          </a:p>
        </p:txBody>
      </p:sp>
      <p:sp>
        <p:nvSpPr>
          <p:cNvPr id="3" name="Title 2"/>
          <p:cNvSpPr>
            <a:spLocks noGrp="1"/>
          </p:cNvSpPr>
          <p:nvPr>
            <p:ph type="title"/>
          </p:nvPr>
        </p:nvSpPr>
        <p:spPr/>
        <p:txBody>
          <a:bodyPr/>
          <a:lstStyle/>
          <a:p>
            <a:pPr algn="ctr" fontAlgn="auto">
              <a:spcAft>
                <a:spcPts val="0"/>
              </a:spcAft>
              <a:defRPr/>
            </a:pPr>
            <a:r>
              <a:rPr b="1" smtClean="0"/>
              <a:t>Determining What’s Important</a:t>
            </a:r>
            <a:endParaRPr b="1"/>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Content Placeholder 1"/>
          <p:cNvSpPr>
            <a:spLocks noGrp="1"/>
          </p:cNvSpPr>
          <p:nvPr>
            <p:ph idx="1"/>
          </p:nvPr>
        </p:nvSpPr>
        <p:spPr/>
        <p:txBody>
          <a:bodyPr/>
          <a:lstStyle/>
          <a:p>
            <a:pPr>
              <a:buFont typeface="Wingdings 2" pitchFamily="18" charset="2"/>
              <a:buNone/>
            </a:pPr>
            <a:r>
              <a:rPr lang="en-US" b="1" smtClean="0"/>
              <a:t>Modeling</a:t>
            </a:r>
            <a:r>
              <a:rPr lang="en-US" smtClean="0"/>
              <a:t> </a:t>
            </a:r>
            <a:r>
              <a:rPr lang="en-US" b="1" smtClean="0"/>
              <a:t>and Scaffolding:</a:t>
            </a:r>
          </a:p>
          <a:p>
            <a:pPr lvl="1">
              <a:buFont typeface="Arial" charset="0"/>
              <a:buChar char="•"/>
            </a:pPr>
            <a:r>
              <a:rPr lang="en-US" smtClean="0"/>
              <a:t>Teaching students the features of Nonfiction text to help them pick up on cues for what is important</a:t>
            </a:r>
          </a:p>
          <a:p>
            <a:pPr lvl="1">
              <a:buFont typeface="Arial" charset="0"/>
              <a:buChar char="•"/>
            </a:pPr>
            <a:r>
              <a:rPr lang="en-US" smtClean="0"/>
              <a:t>Reading for Answers to a Specific Question (nonfiction)</a:t>
            </a:r>
          </a:p>
          <a:p>
            <a:pPr lvl="1">
              <a:buFont typeface="Arial" charset="0"/>
              <a:buChar char="•"/>
            </a:pPr>
            <a:r>
              <a:rPr lang="en-US" smtClean="0"/>
              <a:t>Think –aloud for fiction</a:t>
            </a:r>
          </a:p>
          <a:p>
            <a:pPr lvl="1">
              <a:buFont typeface="Arial" charset="0"/>
              <a:buChar char="•"/>
            </a:pPr>
            <a:r>
              <a:rPr lang="en-US" smtClean="0"/>
              <a:t>Think-Alongs </a:t>
            </a:r>
          </a:p>
          <a:p>
            <a:pPr lvl="1">
              <a:buFont typeface="Arial" charset="0"/>
              <a:buChar char="•"/>
            </a:pPr>
            <a:r>
              <a:rPr lang="en-US" smtClean="0"/>
              <a:t>Topic vs. Detail (nonfiction, notetaking)</a:t>
            </a:r>
          </a:p>
          <a:p>
            <a:endParaRPr lang="en-US" smtClean="0"/>
          </a:p>
        </p:txBody>
      </p:sp>
      <p:sp>
        <p:nvSpPr>
          <p:cNvPr id="3" name="Title 2"/>
          <p:cNvSpPr>
            <a:spLocks noGrp="1"/>
          </p:cNvSpPr>
          <p:nvPr>
            <p:ph type="title"/>
          </p:nvPr>
        </p:nvSpPr>
        <p:spPr/>
        <p:txBody>
          <a:bodyPr>
            <a:normAutofit fontScale="90000"/>
          </a:bodyPr>
          <a:lstStyle/>
          <a:p>
            <a:pPr algn="ctr" fontAlgn="auto">
              <a:spcAft>
                <a:spcPts val="0"/>
              </a:spcAft>
              <a:defRPr/>
            </a:pPr>
            <a:r>
              <a:rPr smtClean="0"/>
              <a:t>Determining What’s Important –Classroom Strategies</a:t>
            </a:r>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Content Placeholder 1"/>
          <p:cNvSpPr>
            <a:spLocks noGrp="1"/>
          </p:cNvSpPr>
          <p:nvPr>
            <p:ph idx="1"/>
          </p:nvPr>
        </p:nvSpPr>
        <p:spPr/>
        <p:txBody>
          <a:bodyPr/>
          <a:lstStyle/>
          <a:p>
            <a:r>
              <a:rPr lang="en-US" sz="3200" smtClean="0"/>
              <a:t>Proficient readers use a number of different cognitive strategies in the process of interacting with texts and constructing meaning. (Harvey and Goudvis, 2000)</a:t>
            </a:r>
          </a:p>
          <a:p>
            <a:pPr>
              <a:buFont typeface="Wingdings 2" pitchFamily="18" charset="2"/>
              <a:buNone/>
            </a:pPr>
            <a:endParaRPr lang="en-US" sz="3200" smtClean="0"/>
          </a:p>
          <a:p>
            <a:r>
              <a:rPr lang="en-US" sz="3200" smtClean="0"/>
              <a:t>Constructing meaning refers to building knowledge and promoting understanding. (Harvey and Goudvis, 2000)</a:t>
            </a:r>
          </a:p>
        </p:txBody>
      </p:sp>
      <p:sp>
        <p:nvSpPr>
          <p:cNvPr id="3" name="Title 2"/>
          <p:cNvSpPr>
            <a:spLocks noGrp="1"/>
          </p:cNvSpPr>
          <p:nvPr>
            <p:ph type="title"/>
          </p:nvPr>
        </p:nvSpPr>
        <p:spPr/>
        <p:txBody>
          <a:bodyPr/>
          <a:lstStyle/>
          <a:p>
            <a:pPr algn="ctr" fontAlgn="auto">
              <a:spcAft>
                <a:spcPts val="0"/>
              </a:spcAft>
              <a:defRPr/>
            </a:pPr>
            <a:r>
              <a:rPr smtClean="0"/>
              <a:t>What Research Says</a:t>
            </a:r>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Content Placeholder 1"/>
          <p:cNvSpPr>
            <a:spLocks noGrp="1"/>
          </p:cNvSpPr>
          <p:nvPr>
            <p:ph idx="1"/>
          </p:nvPr>
        </p:nvSpPr>
        <p:spPr/>
        <p:txBody>
          <a:bodyPr/>
          <a:lstStyle/>
          <a:p>
            <a:pPr>
              <a:buFont typeface="Wingdings 2" pitchFamily="18" charset="2"/>
              <a:buNone/>
            </a:pPr>
            <a:r>
              <a:rPr lang="en-US" b="1" smtClean="0"/>
              <a:t>As students move toward independence:</a:t>
            </a:r>
          </a:p>
          <a:p>
            <a:pPr lvl="1">
              <a:buFont typeface="Arial" charset="0"/>
              <a:buChar char="•"/>
            </a:pPr>
            <a:r>
              <a:rPr lang="en-US" smtClean="0"/>
              <a:t>Coding/ Flagging</a:t>
            </a:r>
          </a:p>
          <a:p>
            <a:pPr lvl="1">
              <a:buFont typeface="Arial" charset="0"/>
              <a:buNone/>
            </a:pPr>
            <a:endParaRPr lang="en-US" smtClean="0"/>
          </a:p>
          <a:p>
            <a:pPr lvl="1">
              <a:buFont typeface="Arial" charset="0"/>
              <a:buChar char="•"/>
            </a:pPr>
            <a:r>
              <a:rPr lang="en-US" smtClean="0"/>
              <a:t>Reading Opposing Perspectives (Nonfiction)</a:t>
            </a:r>
          </a:p>
          <a:p>
            <a:pPr lvl="1">
              <a:buFont typeface="Arial" charset="0"/>
              <a:buNone/>
            </a:pPr>
            <a:endParaRPr lang="en-US" smtClean="0"/>
          </a:p>
          <a:p>
            <a:pPr lvl="1">
              <a:buFont typeface="Arial" charset="0"/>
              <a:buChar char="•"/>
            </a:pPr>
            <a:r>
              <a:rPr lang="en-US" smtClean="0"/>
              <a:t>Open Mind Strategy- students with partners and teacher observes</a:t>
            </a:r>
          </a:p>
          <a:p>
            <a:endParaRPr lang="en-US" smtClean="0"/>
          </a:p>
        </p:txBody>
      </p:sp>
      <p:sp>
        <p:nvSpPr>
          <p:cNvPr id="3" name="Title 2"/>
          <p:cNvSpPr>
            <a:spLocks noGrp="1"/>
          </p:cNvSpPr>
          <p:nvPr>
            <p:ph type="title"/>
          </p:nvPr>
        </p:nvSpPr>
        <p:spPr/>
        <p:txBody>
          <a:bodyPr>
            <a:normAutofit fontScale="90000"/>
          </a:bodyPr>
          <a:lstStyle/>
          <a:p>
            <a:pPr algn="ctr" fontAlgn="auto">
              <a:spcAft>
                <a:spcPts val="0"/>
              </a:spcAft>
              <a:defRPr/>
            </a:pPr>
            <a:r>
              <a:rPr b="1" smtClean="0"/>
              <a:t>Determining What’s Important- Classroom Strategies Continued</a:t>
            </a:r>
            <a:endParaRPr b="1"/>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pPr marL="274320" indent="-274320" fontAlgn="auto">
              <a:spcAft>
                <a:spcPts val="0"/>
              </a:spcAft>
              <a:buFont typeface="Wingdings 2"/>
              <a:buChar char=""/>
              <a:defRPr/>
            </a:pPr>
            <a:r>
              <a:rPr lang="en-US" u="sng" dirty="0" smtClean="0"/>
              <a:t>What is it?</a:t>
            </a:r>
          </a:p>
          <a:p>
            <a:pPr marL="274320" indent="-274320" fontAlgn="auto">
              <a:spcAft>
                <a:spcPts val="0"/>
              </a:spcAft>
              <a:buFont typeface="Wingdings 2"/>
              <a:buChar char=""/>
              <a:defRPr/>
            </a:pPr>
            <a:r>
              <a:rPr lang="en-US" dirty="0" smtClean="0"/>
              <a:t>Readers create original insights, perspectives, and understandings by reflecting on texts and merging elements from text and existing schema. </a:t>
            </a:r>
          </a:p>
          <a:p>
            <a:pPr marL="274320" indent="-274320" fontAlgn="auto">
              <a:spcAft>
                <a:spcPts val="0"/>
              </a:spcAft>
              <a:buFont typeface="Wingdings 2"/>
              <a:buChar char=""/>
              <a:defRPr/>
            </a:pPr>
            <a:r>
              <a:rPr lang="en-US" dirty="0" smtClean="0"/>
              <a:t>Put the pieces together to see them in a new way. </a:t>
            </a:r>
          </a:p>
          <a:p>
            <a:pPr marL="274320" indent="-274320" fontAlgn="auto">
              <a:spcAft>
                <a:spcPts val="0"/>
              </a:spcAft>
              <a:buFont typeface="Wingdings 2"/>
              <a:buChar char=""/>
              <a:defRPr/>
            </a:pPr>
            <a:r>
              <a:rPr lang="en-US" dirty="0" smtClean="0"/>
              <a:t>Synthesizing can be compared to a journey. The student begins with prior knowledge of the topic, gains new knowledge about that topic from a variety of sources, combines and analyzes this information, and as a final destination makes an evaluation and forms an opinion. </a:t>
            </a:r>
          </a:p>
        </p:txBody>
      </p:sp>
      <p:sp>
        <p:nvSpPr>
          <p:cNvPr id="3" name="Title 2"/>
          <p:cNvSpPr>
            <a:spLocks noGrp="1"/>
          </p:cNvSpPr>
          <p:nvPr>
            <p:ph type="title"/>
          </p:nvPr>
        </p:nvSpPr>
        <p:spPr/>
        <p:txBody>
          <a:bodyPr/>
          <a:lstStyle/>
          <a:p>
            <a:pPr algn="ctr" fontAlgn="auto">
              <a:spcAft>
                <a:spcPts val="0"/>
              </a:spcAft>
              <a:defRPr/>
            </a:pPr>
            <a:r>
              <a:rPr smtClean="0"/>
              <a:t>Synthesizes</a:t>
            </a:r>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Content Placeholder 1"/>
          <p:cNvSpPr>
            <a:spLocks noGrp="1"/>
          </p:cNvSpPr>
          <p:nvPr>
            <p:ph idx="1"/>
          </p:nvPr>
        </p:nvSpPr>
        <p:spPr/>
        <p:txBody>
          <a:bodyPr/>
          <a:lstStyle/>
          <a:p>
            <a:r>
              <a:rPr lang="en-US" u="sng" smtClean="0"/>
              <a:t>Why it’s important?</a:t>
            </a:r>
          </a:p>
          <a:p>
            <a:r>
              <a:rPr lang="en-US" smtClean="0"/>
              <a:t>Enhances understanding and better constructs meaning. </a:t>
            </a:r>
          </a:p>
          <a:p>
            <a:r>
              <a:rPr lang="en-US" smtClean="0"/>
              <a:t>What students say:</a:t>
            </a:r>
          </a:p>
          <a:p>
            <a:pPr lvl="1"/>
            <a:r>
              <a:rPr lang="en-US" smtClean="0"/>
              <a:t>“When I synthesize my mind is changing, my ideas are changing, my thinking is changing.”</a:t>
            </a:r>
          </a:p>
          <a:p>
            <a:pPr lvl="1"/>
            <a:r>
              <a:rPr lang="en-US" smtClean="0"/>
              <a:t>“When you synthesize you say in your head, I used to think this but now I’m thinking this.”</a:t>
            </a:r>
          </a:p>
        </p:txBody>
      </p:sp>
      <p:sp>
        <p:nvSpPr>
          <p:cNvPr id="3" name="Title 2"/>
          <p:cNvSpPr>
            <a:spLocks noGrp="1"/>
          </p:cNvSpPr>
          <p:nvPr>
            <p:ph type="title"/>
          </p:nvPr>
        </p:nvSpPr>
        <p:spPr/>
        <p:txBody>
          <a:bodyPr/>
          <a:lstStyle/>
          <a:p>
            <a:pPr algn="ctr" fontAlgn="auto">
              <a:spcAft>
                <a:spcPts val="0"/>
              </a:spcAft>
              <a:defRPr/>
            </a:pPr>
            <a:r>
              <a:rPr smtClean="0"/>
              <a:t>Synthesizing</a:t>
            </a:r>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Content Placeholder 1"/>
          <p:cNvSpPr>
            <a:spLocks noGrp="1"/>
          </p:cNvSpPr>
          <p:nvPr>
            <p:ph idx="1"/>
          </p:nvPr>
        </p:nvSpPr>
        <p:spPr/>
        <p:txBody>
          <a:bodyPr/>
          <a:lstStyle/>
          <a:p>
            <a:r>
              <a:rPr lang="en-US" smtClean="0">
                <a:hlinkClick r:id="rId2"/>
              </a:rPr>
              <a:t>http://reading.ecb.org/teacher/synthesizing/syn_lessonplans.html</a:t>
            </a:r>
            <a:endParaRPr lang="en-US" smtClean="0"/>
          </a:p>
          <a:p>
            <a:r>
              <a:rPr lang="en-US" smtClean="0"/>
              <a:t>Creating a play</a:t>
            </a:r>
          </a:p>
          <a:p>
            <a:r>
              <a:rPr lang="en-US" smtClean="0"/>
              <a:t>Three Little Pigs</a:t>
            </a:r>
          </a:p>
          <a:p>
            <a:r>
              <a:rPr lang="en-US" smtClean="0"/>
              <a:t>Miss Pingels Synthesizing Activity</a:t>
            </a:r>
          </a:p>
          <a:p>
            <a:r>
              <a:rPr lang="en-US" smtClean="0"/>
              <a:t>GIST</a:t>
            </a:r>
          </a:p>
          <a:p>
            <a:r>
              <a:rPr lang="en-US" smtClean="0"/>
              <a:t>Double Journal Entries</a:t>
            </a:r>
          </a:p>
          <a:p>
            <a:r>
              <a:rPr lang="en-US" smtClean="0"/>
              <a:t>Writing from a different person’s perspective</a:t>
            </a:r>
          </a:p>
          <a:p>
            <a:endParaRPr lang="en-US" smtClean="0"/>
          </a:p>
        </p:txBody>
      </p:sp>
      <p:sp>
        <p:nvSpPr>
          <p:cNvPr id="3" name="Title 2"/>
          <p:cNvSpPr>
            <a:spLocks noGrp="1"/>
          </p:cNvSpPr>
          <p:nvPr>
            <p:ph type="title"/>
          </p:nvPr>
        </p:nvSpPr>
        <p:spPr/>
        <p:txBody>
          <a:bodyPr/>
          <a:lstStyle/>
          <a:p>
            <a:pPr algn="ctr" fontAlgn="auto">
              <a:spcAft>
                <a:spcPts val="0"/>
              </a:spcAft>
              <a:defRPr/>
            </a:pPr>
            <a:r>
              <a:rPr smtClean="0"/>
              <a:t>Synthesizing Activities</a:t>
            </a:r>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lnSpc>
                <a:spcPct val="90000"/>
              </a:lnSpc>
            </a:pPr>
            <a:r>
              <a:rPr lang="en-US" sz="2400" smtClean="0">
                <a:hlinkClick r:id="rId2"/>
              </a:rPr>
              <a:t>Melissa.horn@kannapolis.k12.nc.us</a:t>
            </a:r>
            <a:endParaRPr lang="en-US" sz="2400" smtClean="0"/>
          </a:p>
          <a:p>
            <a:pPr>
              <a:lnSpc>
                <a:spcPct val="90000"/>
              </a:lnSpc>
            </a:pPr>
            <a:r>
              <a:rPr lang="en-US" sz="2400" smtClean="0">
                <a:hlinkClick r:id="rId3"/>
              </a:rPr>
              <a:t>Katie.laver@kannapolis.k12.nc.us</a:t>
            </a:r>
            <a:endParaRPr lang="en-US" sz="2400" smtClean="0"/>
          </a:p>
          <a:p>
            <a:pPr>
              <a:lnSpc>
                <a:spcPct val="90000"/>
              </a:lnSpc>
            </a:pPr>
            <a:r>
              <a:rPr lang="en-US" sz="2400" smtClean="0">
                <a:hlinkClick r:id="rId4"/>
              </a:rPr>
              <a:t>Jody.shaughnessy@kannapolis.k12.nc.us</a:t>
            </a:r>
            <a:endParaRPr lang="en-US" sz="2400" smtClean="0"/>
          </a:p>
          <a:p>
            <a:pPr>
              <a:lnSpc>
                <a:spcPct val="90000"/>
              </a:lnSpc>
              <a:buFont typeface="Wingdings 2" pitchFamily="18" charset="2"/>
              <a:buNone/>
            </a:pPr>
            <a:endParaRPr lang="en-US" sz="2400" smtClean="0"/>
          </a:p>
          <a:p>
            <a:pPr>
              <a:lnSpc>
                <a:spcPct val="90000"/>
              </a:lnSpc>
              <a:buFont typeface="Wingdings 2" pitchFamily="18" charset="2"/>
              <a:buNone/>
            </a:pPr>
            <a:r>
              <a:rPr lang="en-US" sz="2400" smtClean="0"/>
              <a:t>Harvey, S. &amp; Goudvis, A.  2007. Strategies that Work: Teaching Comprehension for Understanding and Engagement. </a:t>
            </a:r>
          </a:p>
          <a:p>
            <a:pPr>
              <a:lnSpc>
                <a:spcPct val="90000"/>
              </a:lnSpc>
              <a:buFont typeface="Wingdings 2" pitchFamily="18" charset="2"/>
              <a:buNone/>
            </a:pPr>
            <a:r>
              <a:rPr lang="en-US" sz="2400" smtClean="0"/>
              <a:t>Beers, K. 2003. When Kids Can’t Read: What Teachers Can Do. A Guide for Teachers 6-12.</a:t>
            </a:r>
          </a:p>
          <a:p>
            <a:pPr>
              <a:lnSpc>
                <a:spcPct val="90000"/>
              </a:lnSpc>
              <a:buFont typeface="Wingdings 2" pitchFamily="18" charset="2"/>
              <a:buNone/>
            </a:pPr>
            <a:r>
              <a:rPr lang="en-US" sz="2400" smtClean="0"/>
              <a:t>Wood, K. 2001. Literacy Strategies Across the Subject Areas.</a:t>
            </a:r>
          </a:p>
          <a:p>
            <a:pPr>
              <a:lnSpc>
                <a:spcPct val="90000"/>
              </a:lnSpc>
              <a:buFont typeface="Wingdings 2" pitchFamily="18" charset="2"/>
              <a:buNone/>
            </a:pPr>
            <a:r>
              <a:rPr lang="en-US" sz="2400" smtClean="0"/>
              <a:t>Oczkus, Lori, 2009. Interactive Think Aloud Questions.</a:t>
            </a:r>
          </a:p>
          <a:p>
            <a:pPr>
              <a:lnSpc>
                <a:spcPct val="90000"/>
              </a:lnSpc>
              <a:buFont typeface="Wingdings 2" pitchFamily="18" charset="2"/>
              <a:buNone/>
            </a:pPr>
            <a:r>
              <a:rPr lang="en-US" sz="2400" smtClean="0">
                <a:hlinkClick r:id="rId5"/>
              </a:rPr>
              <a:t>http://www.kbumreading.com/index.html</a:t>
            </a:r>
            <a:endParaRPr lang="en-US" sz="2400" smtClean="0"/>
          </a:p>
          <a:p>
            <a:pPr>
              <a:lnSpc>
                <a:spcPct val="90000"/>
              </a:lnSpc>
              <a:buFont typeface="Wingdings 2" pitchFamily="18" charset="2"/>
              <a:buNone/>
            </a:pPr>
            <a:r>
              <a:rPr lang="en-US" sz="2400" smtClean="0"/>
              <a:t>Laverk.wikispaces.com    login: laverk  password: SBBulldogs</a:t>
            </a:r>
          </a:p>
          <a:p>
            <a:pPr>
              <a:lnSpc>
                <a:spcPct val="90000"/>
              </a:lnSpc>
              <a:buFont typeface="Wingdings 2" pitchFamily="18" charset="2"/>
              <a:buNone/>
            </a:pPr>
            <a:endParaRPr lang="en-US" sz="2400" smtClean="0"/>
          </a:p>
          <a:p>
            <a:pPr>
              <a:lnSpc>
                <a:spcPct val="90000"/>
              </a:lnSpc>
              <a:buFont typeface="Wingdings 2" pitchFamily="18" charset="2"/>
              <a:buNone/>
            </a:pPr>
            <a:endParaRPr lang="en-US" sz="2400" smtClean="0"/>
          </a:p>
        </p:txBody>
      </p:sp>
      <p:sp>
        <p:nvSpPr>
          <p:cNvPr id="3" name="Title 2"/>
          <p:cNvSpPr>
            <a:spLocks noGrp="1"/>
          </p:cNvSpPr>
          <p:nvPr>
            <p:ph type="title"/>
          </p:nvPr>
        </p:nvSpPr>
        <p:spPr/>
        <p:txBody>
          <a:bodyPr/>
          <a:lstStyle/>
          <a:p>
            <a:pPr fontAlgn="auto">
              <a:spcAft>
                <a:spcPts val="0"/>
              </a:spcAft>
              <a:defRPr/>
            </a:pPr>
            <a:r>
              <a:rPr smtClean="0"/>
              <a:t>Bibliography</a:t>
            </a:r>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609600"/>
            <a:ext cx="8229600" cy="5486400"/>
          </a:xfrm>
        </p:spPr>
        <p:txBody>
          <a:bodyPr>
            <a:normAutofit lnSpcReduction="10000"/>
          </a:bodyPr>
          <a:lstStyle/>
          <a:p>
            <a:pPr marL="274320" indent="-274320" fontAlgn="auto">
              <a:spcAft>
                <a:spcPts val="0"/>
              </a:spcAft>
              <a:buFont typeface="Wingdings 2"/>
              <a:buChar char=""/>
              <a:defRPr/>
            </a:pPr>
            <a:r>
              <a:rPr lang="en-US" sz="3500" dirty="0" smtClean="0"/>
              <a:t>Engaged reading involves a complex set of cognitive, emotional, and visual processes that expert readers enact automatically. (Wilhelm, 2001) </a:t>
            </a:r>
          </a:p>
          <a:p>
            <a:pPr marL="274320" indent="-274320" fontAlgn="auto">
              <a:spcAft>
                <a:spcPts val="0"/>
              </a:spcAft>
              <a:buFont typeface="Wingdings 2"/>
              <a:buNone/>
              <a:defRPr/>
            </a:pPr>
            <a:endParaRPr lang="en-US" sz="3500" dirty="0" smtClean="0"/>
          </a:p>
          <a:p>
            <a:pPr marL="274320" indent="-274320" fontAlgn="auto">
              <a:spcAft>
                <a:spcPts val="0"/>
              </a:spcAft>
              <a:buFont typeface="Wingdings 2"/>
              <a:buChar char=""/>
              <a:defRPr/>
            </a:pPr>
            <a:r>
              <a:rPr lang="en-US" sz="3500" dirty="0" smtClean="0"/>
              <a:t>The goal of reading research has been to recognize these processes so that these tools can be taught to students to help them improve their reading. (Voyager U, 2006)</a:t>
            </a:r>
          </a:p>
          <a:p>
            <a:pPr marL="274320" indent="-274320" fontAlgn="auto">
              <a:spcAft>
                <a:spcPts val="0"/>
              </a:spcAft>
              <a:buFont typeface="Wingdings 2"/>
              <a:buChar char=""/>
              <a:defRPr/>
            </a:pP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Content Placeholder 1"/>
          <p:cNvSpPr>
            <a:spLocks noGrp="1"/>
          </p:cNvSpPr>
          <p:nvPr>
            <p:ph idx="1"/>
          </p:nvPr>
        </p:nvSpPr>
        <p:spPr/>
        <p:txBody>
          <a:bodyPr/>
          <a:lstStyle/>
          <a:p>
            <a:r>
              <a:rPr lang="en-US" sz="3600" smtClean="0"/>
              <a:t>Questions</a:t>
            </a:r>
          </a:p>
          <a:p>
            <a:r>
              <a:rPr lang="en-US" sz="3600" smtClean="0"/>
              <a:t>Think-Aloud</a:t>
            </a:r>
          </a:p>
          <a:p>
            <a:r>
              <a:rPr lang="en-US" sz="3600" smtClean="0"/>
              <a:t>Uses Prior Knowledge</a:t>
            </a:r>
          </a:p>
          <a:p>
            <a:r>
              <a:rPr lang="en-US" sz="3600" smtClean="0"/>
              <a:t>Infers</a:t>
            </a:r>
          </a:p>
          <a:p>
            <a:r>
              <a:rPr lang="en-US" sz="3600" smtClean="0"/>
              <a:t>Visualizes </a:t>
            </a:r>
          </a:p>
          <a:p>
            <a:r>
              <a:rPr lang="en-US" sz="3600" smtClean="0"/>
              <a:t>Determines What’s Important</a:t>
            </a:r>
          </a:p>
          <a:p>
            <a:r>
              <a:rPr lang="en-US" sz="3600" smtClean="0"/>
              <a:t>Synthesizes</a:t>
            </a:r>
          </a:p>
        </p:txBody>
      </p:sp>
      <p:sp>
        <p:nvSpPr>
          <p:cNvPr id="3" name="Title 2"/>
          <p:cNvSpPr>
            <a:spLocks noGrp="1"/>
          </p:cNvSpPr>
          <p:nvPr>
            <p:ph type="title"/>
          </p:nvPr>
        </p:nvSpPr>
        <p:spPr/>
        <p:txBody>
          <a:bodyPr/>
          <a:lstStyle/>
          <a:p>
            <a:pPr algn="ctr" fontAlgn="auto">
              <a:spcAft>
                <a:spcPts val="0"/>
              </a:spcAft>
              <a:defRPr/>
            </a:pPr>
            <a:r>
              <a:rPr smtClean="0"/>
              <a:t>7 Thinking Strategies </a:t>
            </a:r>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pPr marL="274320" indent="-274320" fontAlgn="auto">
              <a:spcAft>
                <a:spcPts val="0"/>
              </a:spcAft>
              <a:buFont typeface="Wingdings 2"/>
              <a:buChar char=""/>
              <a:defRPr/>
            </a:pPr>
            <a:r>
              <a:rPr lang="en-US" sz="3200" dirty="0" smtClean="0"/>
              <a:t>Explicit reading instruction means that we show students HOW we think when we read. </a:t>
            </a:r>
          </a:p>
          <a:p>
            <a:pPr marL="274320" indent="-274320" fontAlgn="auto">
              <a:spcAft>
                <a:spcPts val="0"/>
              </a:spcAft>
              <a:buFont typeface="Wingdings 2"/>
              <a:buNone/>
              <a:defRPr/>
            </a:pPr>
            <a:endParaRPr lang="en-US" sz="3200" dirty="0" smtClean="0"/>
          </a:p>
          <a:p>
            <a:pPr marL="514350" indent="-514350" fontAlgn="auto">
              <a:spcAft>
                <a:spcPts val="0"/>
              </a:spcAft>
              <a:buFont typeface="+mj-lt"/>
              <a:buAutoNum type="arabicPeriod"/>
              <a:defRPr/>
            </a:pPr>
            <a:r>
              <a:rPr lang="en-US" sz="3200" dirty="0" smtClean="0"/>
              <a:t>Teacher Modeling ( I do, you watch)</a:t>
            </a:r>
          </a:p>
          <a:p>
            <a:pPr marL="514350" indent="-514350" fontAlgn="auto">
              <a:spcAft>
                <a:spcPts val="0"/>
              </a:spcAft>
              <a:buFont typeface="+mj-lt"/>
              <a:buAutoNum type="arabicPeriod"/>
              <a:defRPr/>
            </a:pPr>
            <a:r>
              <a:rPr lang="en-US" sz="3200" dirty="0" smtClean="0"/>
              <a:t>Guided Practice (I do, you help)</a:t>
            </a:r>
          </a:p>
          <a:p>
            <a:pPr marL="514350" indent="-514350" fontAlgn="auto">
              <a:spcAft>
                <a:spcPts val="0"/>
              </a:spcAft>
              <a:buFont typeface="+mj-lt"/>
              <a:buAutoNum type="arabicPeriod"/>
              <a:defRPr/>
            </a:pPr>
            <a:r>
              <a:rPr lang="en-US" sz="3200" dirty="0" smtClean="0"/>
              <a:t>Independent Practice (you do, I help)</a:t>
            </a:r>
          </a:p>
          <a:p>
            <a:pPr marL="514350" indent="-514350" fontAlgn="auto">
              <a:spcAft>
                <a:spcPts val="0"/>
              </a:spcAft>
              <a:buFont typeface="+mj-lt"/>
              <a:buAutoNum type="arabicPeriod"/>
              <a:defRPr/>
            </a:pPr>
            <a:r>
              <a:rPr lang="en-US" sz="3200" dirty="0" smtClean="0"/>
              <a:t>Application of a Strategy (in real reading situations</a:t>
            </a:r>
            <a:r>
              <a:rPr lang="en-US" dirty="0" smtClean="0"/>
              <a:t>) (</a:t>
            </a:r>
            <a:r>
              <a:rPr lang="en-US" sz="3200" dirty="0" smtClean="0"/>
              <a:t>you do, I watch</a:t>
            </a:r>
            <a:r>
              <a:rPr lang="en-US" dirty="0" smtClean="0"/>
              <a:t>)</a:t>
            </a:r>
          </a:p>
          <a:p>
            <a:pPr marL="514350" indent="-514350" fontAlgn="auto">
              <a:spcAft>
                <a:spcPts val="0"/>
              </a:spcAft>
              <a:buFont typeface="+mj-lt"/>
              <a:buAutoNum type="arabicPeriod"/>
              <a:defRPr/>
            </a:pPr>
            <a:endParaRPr lang="en-US" dirty="0"/>
          </a:p>
        </p:txBody>
      </p:sp>
      <p:sp>
        <p:nvSpPr>
          <p:cNvPr id="3" name="Title 2"/>
          <p:cNvSpPr>
            <a:spLocks noGrp="1"/>
          </p:cNvSpPr>
          <p:nvPr>
            <p:ph type="title"/>
          </p:nvPr>
        </p:nvSpPr>
        <p:spPr/>
        <p:txBody>
          <a:bodyPr/>
          <a:lstStyle/>
          <a:p>
            <a:pPr algn="ctr" fontAlgn="auto">
              <a:spcAft>
                <a:spcPts val="0"/>
              </a:spcAft>
              <a:defRPr/>
            </a:pPr>
            <a:r>
              <a:rPr smtClean="0"/>
              <a:t>Gradual Release of Responsibility</a:t>
            </a:r>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Content Placeholder 1"/>
          <p:cNvSpPr>
            <a:spLocks noGrp="1"/>
          </p:cNvSpPr>
          <p:nvPr>
            <p:ph idx="1"/>
          </p:nvPr>
        </p:nvSpPr>
        <p:spPr/>
        <p:txBody>
          <a:bodyPr/>
          <a:lstStyle/>
          <a:p>
            <a:pPr>
              <a:buFont typeface="Wingdings 2" pitchFamily="18" charset="2"/>
              <a:buNone/>
            </a:pPr>
            <a:r>
              <a:rPr lang="en-US" b="1" smtClean="0"/>
              <a:t>What is it?</a:t>
            </a:r>
          </a:p>
          <a:p>
            <a:pPr>
              <a:buFont typeface="Wingdings 2" pitchFamily="18" charset="2"/>
              <a:buNone/>
            </a:pPr>
            <a:r>
              <a:rPr lang="en-US" b="1" smtClean="0"/>
              <a:t>	</a:t>
            </a:r>
            <a:r>
              <a:rPr lang="en-US" smtClean="0"/>
              <a:t>Strong readers ask questions before, during, and after reading.  </a:t>
            </a:r>
          </a:p>
          <a:p>
            <a:pPr>
              <a:buFont typeface="Wingdings 2" pitchFamily="18" charset="2"/>
              <a:buNone/>
            </a:pPr>
            <a:endParaRPr lang="en-US" smtClean="0"/>
          </a:p>
          <a:p>
            <a:pPr>
              <a:buFont typeface="Wingdings 2" pitchFamily="18" charset="2"/>
              <a:buNone/>
            </a:pPr>
            <a:r>
              <a:rPr lang="en-US" b="1" smtClean="0"/>
              <a:t>Why is it important?</a:t>
            </a:r>
          </a:p>
          <a:p>
            <a:pPr>
              <a:buFont typeface="Wingdings 2" pitchFamily="18" charset="2"/>
              <a:buNone/>
            </a:pPr>
            <a:r>
              <a:rPr lang="en-US" smtClean="0"/>
              <a:t>The questions  clarify our understanding  and focus our reading.  They also help us to move forward and dig deeper into the text.  </a:t>
            </a:r>
          </a:p>
          <a:p>
            <a:endParaRPr lang="en-US" smtClean="0"/>
          </a:p>
        </p:txBody>
      </p:sp>
      <p:sp>
        <p:nvSpPr>
          <p:cNvPr id="3" name="Title 2"/>
          <p:cNvSpPr>
            <a:spLocks noGrp="1"/>
          </p:cNvSpPr>
          <p:nvPr>
            <p:ph type="title"/>
          </p:nvPr>
        </p:nvSpPr>
        <p:spPr/>
        <p:txBody>
          <a:bodyPr/>
          <a:lstStyle/>
          <a:p>
            <a:pPr algn="ctr" fontAlgn="auto">
              <a:spcAft>
                <a:spcPts val="0"/>
              </a:spcAft>
              <a:defRPr/>
            </a:pPr>
            <a:r>
              <a:rPr b="1" smtClean="0"/>
              <a:t>Questioning</a:t>
            </a:r>
            <a:endParaRPr b="1"/>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Content Placeholder 1"/>
          <p:cNvSpPr>
            <a:spLocks noGrp="1"/>
          </p:cNvSpPr>
          <p:nvPr>
            <p:ph idx="1"/>
          </p:nvPr>
        </p:nvSpPr>
        <p:spPr/>
        <p:txBody>
          <a:bodyPr/>
          <a:lstStyle/>
          <a:p>
            <a:pPr>
              <a:buFont typeface="Wingdings 2" pitchFamily="18" charset="2"/>
              <a:buNone/>
            </a:pPr>
            <a:r>
              <a:rPr lang="en-US" b="1" smtClean="0"/>
              <a:t>At the modeling level:</a:t>
            </a:r>
          </a:p>
          <a:p>
            <a:pPr lvl="1">
              <a:buFont typeface="Arial" charset="0"/>
              <a:buChar char="•"/>
            </a:pPr>
            <a:r>
              <a:rPr lang="en-US" smtClean="0"/>
              <a:t>Think- aloud</a:t>
            </a:r>
          </a:p>
          <a:p>
            <a:pPr lvl="1">
              <a:buFont typeface="Arial" charset="0"/>
              <a:buChar char="•"/>
            </a:pPr>
            <a:r>
              <a:rPr lang="en-US" smtClean="0"/>
              <a:t>Teachers can model w/ a book that they are reading</a:t>
            </a:r>
          </a:p>
          <a:p>
            <a:pPr>
              <a:buFont typeface="Wingdings 2" pitchFamily="18" charset="2"/>
              <a:buNone/>
            </a:pPr>
            <a:r>
              <a:rPr lang="en-US" smtClean="0"/>
              <a:t> </a:t>
            </a:r>
            <a:r>
              <a:rPr lang="en-US" b="1" smtClean="0"/>
              <a:t>Scaffolding:</a:t>
            </a:r>
          </a:p>
          <a:p>
            <a:pPr lvl="1">
              <a:buFont typeface="Arial" charset="0"/>
              <a:buChar char="•"/>
            </a:pPr>
            <a:r>
              <a:rPr lang="en-US" smtClean="0"/>
              <a:t>Read Aloud/Pause/ Write (Read aloud a text and pause at certain points to jot down questions)</a:t>
            </a:r>
          </a:p>
          <a:p>
            <a:pPr lvl="1">
              <a:buFont typeface="Arial" charset="0"/>
              <a:buChar char="•"/>
            </a:pPr>
            <a:r>
              <a:rPr lang="en-US" smtClean="0"/>
              <a:t>Listing and Categorizing questions</a:t>
            </a:r>
          </a:p>
          <a:p>
            <a:endParaRPr lang="en-US" smtClean="0"/>
          </a:p>
        </p:txBody>
      </p:sp>
      <p:sp>
        <p:nvSpPr>
          <p:cNvPr id="3" name="Title 2"/>
          <p:cNvSpPr>
            <a:spLocks noGrp="1"/>
          </p:cNvSpPr>
          <p:nvPr>
            <p:ph type="title"/>
          </p:nvPr>
        </p:nvSpPr>
        <p:spPr/>
        <p:txBody>
          <a:bodyPr/>
          <a:lstStyle/>
          <a:p>
            <a:pPr algn="ctr" fontAlgn="auto">
              <a:spcAft>
                <a:spcPts val="0"/>
              </a:spcAft>
              <a:defRPr/>
            </a:pPr>
            <a:r>
              <a:rPr b="1" smtClean="0"/>
              <a:t>Questioning</a:t>
            </a:r>
            <a:endParaRPr b="1"/>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Content Placeholder 1"/>
          <p:cNvSpPr>
            <a:spLocks noGrp="1"/>
          </p:cNvSpPr>
          <p:nvPr>
            <p:ph idx="1"/>
          </p:nvPr>
        </p:nvSpPr>
        <p:spPr/>
        <p:txBody>
          <a:bodyPr/>
          <a:lstStyle/>
          <a:p>
            <a:pPr>
              <a:buFont typeface="Wingdings 2" pitchFamily="18" charset="2"/>
              <a:buNone/>
            </a:pPr>
            <a:r>
              <a:rPr lang="en-US" b="1" smtClean="0"/>
              <a:t>As students move toward independence:</a:t>
            </a:r>
          </a:p>
          <a:p>
            <a:pPr lvl="1">
              <a:buFont typeface="Arial" charset="0"/>
              <a:buChar char="•"/>
            </a:pPr>
            <a:r>
              <a:rPr lang="en-US" smtClean="0"/>
              <a:t>“Thick and Thin questions” (great for use in the content areas with nonfiction)</a:t>
            </a:r>
          </a:p>
          <a:p>
            <a:pPr lvl="1">
              <a:buFont typeface="Arial" charset="0"/>
              <a:buChar char="•"/>
            </a:pPr>
            <a:r>
              <a:rPr lang="en-US" smtClean="0"/>
              <a:t>Wonderbooks</a:t>
            </a:r>
          </a:p>
          <a:p>
            <a:pPr lvl="1">
              <a:buFont typeface="Arial" charset="0"/>
              <a:buChar char="•"/>
            </a:pPr>
            <a:r>
              <a:rPr lang="en-US" smtClean="0"/>
              <a:t>Encouraging Inferential Thinking- use of questioning with poetry\</a:t>
            </a:r>
          </a:p>
          <a:p>
            <a:pPr lvl="1">
              <a:buFont typeface="Arial" charset="0"/>
              <a:buChar char="•"/>
            </a:pPr>
            <a:r>
              <a:rPr lang="en-US" smtClean="0"/>
              <a:t>Coding/Flagging  the text- to help students monitor understanding</a:t>
            </a:r>
          </a:p>
          <a:p>
            <a:endParaRPr lang="en-US" smtClean="0"/>
          </a:p>
        </p:txBody>
      </p:sp>
      <p:sp>
        <p:nvSpPr>
          <p:cNvPr id="3" name="Title 2"/>
          <p:cNvSpPr>
            <a:spLocks noGrp="1"/>
          </p:cNvSpPr>
          <p:nvPr>
            <p:ph type="title"/>
          </p:nvPr>
        </p:nvSpPr>
        <p:spPr/>
        <p:txBody>
          <a:bodyPr>
            <a:normAutofit fontScale="90000"/>
          </a:bodyPr>
          <a:lstStyle/>
          <a:p>
            <a:pPr algn="ctr" fontAlgn="auto">
              <a:spcAft>
                <a:spcPts val="0"/>
              </a:spcAft>
              <a:defRPr/>
            </a:pPr>
            <a:r>
              <a:rPr b="1" smtClean="0"/>
              <a:t>Questioning Strategies Continued</a:t>
            </a:r>
            <a:endParaRPr b="1"/>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pPr marL="274320" indent="-274320" fontAlgn="auto">
              <a:spcAft>
                <a:spcPts val="0"/>
              </a:spcAft>
              <a:buFont typeface="Wingdings 2"/>
              <a:buChar char=""/>
              <a:defRPr/>
            </a:pPr>
            <a:r>
              <a:rPr lang="en-US" u="sng" dirty="0" smtClean="0"/>
              <a:t>What is it?</a:t>
            </a:r>
          </a:p>
          <a:p>
            <a:pPr marL="274320" indent="-274320" fontAlgn="auto">
              <a:spcAft>
                <a:spcPts val="0"/>
              </a:spcAft>
              <a:buFont typeface="Wingdings 2"/>
              <a:buChar char=""/>
              <a:defRPr/>
            </a:pPr>
            <a:r>
              <a:rPr lang="en-US" dirty="0" smtClean="0"/>
              <a:t>Effective way to open a window into students’ reading processes. </a:t>
            </a:r>
          </a:p>
          <a:p>
            <a:pPr marL="274320" indent="-274320" fontAlgn="auto">
              <a:spcAft>
                <a:spcPts val="0"/>
              </a:spcAft>
              <a:buFont typeface="Wingdings 2"/>
              <a:buChar char=""/>
              <a:defRPr/>
            </a:pPr>
            <a:r>
              <a:rPr lang="en-US" dirty="0" smtClean="0"/>
              <a:t>Different types:</a:t>
            </a:r>
          </a:p>
          <a:p>
            <a:pPr marL="640080" lvl="1" indent="-274320" fontAlgn="auto">
              <a:spcAft>
                <a:spcPts val="0"/>
              </a:spcAft>
              <a:buClr>
                <a:schemeClr val="accent2">
                  <a:shade val="75000"/>
                </a:schemeClr>
              </a:buClr>
              <a:buFont typeface="Wingdings 2"/>
              <a:buChar char=""/>
              <a:defRPr/>
            </a:pPr>
            <a:r>
              <a:rPr lang="en-US" dirty="0" smtClean="0"/>
              <a:t>Oral Think- Aloud- student reads or listens to you read a text.</a:t>
            </a:r>
          </a:p>
          <a:p>
            <a:pPr marL="640080" lvl="1" indent="-274320" fontAlgn="auto">
              <a:spcAft>
                <a:spcPts val="0"/>
              </a:spcAft>
              <a:buClr>
                <a:schemeClr val="accent2">
                  <a:shade val="75000"/>
                </a:schemeClr>
              </a:buClr>
              <a:buFont typeface="Wingdings 2"/>
              <a:buChar char=""/>
              <a:defRPr/>
            </a:pPr>
            <a:r>
              <a:rPr lang="en-US" dirty="0" smtClean="0"/>
              <a:t>Written Think-Aloud</a:t>
            </a:r>
          </a:p>
          <a:p>
            <a:pPr marL="274320" indent="-274320" fontAlgn="auto">
              <a:spcAft>
                <a:spcPts val="0"/>
              </a:spcAft>
              <a:buFont typeface="Wingdings 2"/>
              <a:buChar char=""/>
              <a:defRPr/>
            </a:pPr>
            <a:r>
              <a:rPr lang="en-US" u="sng" dirty="0" smtClean="0"/>
              <a:t>Why is it important?</a:t>
            </a:r>
          </a:p>
          <a:p>
            <a:pPr marL="274320" indent="-274320" fontAlgn="auto">
              <a:spcAft>
                <a:spcPts val="0"/>
              </a:spcAft>
              <a:buFont typeface="Wingdings 2"/>
              <a:buChar char=""/>
              <a:defRPr/>
            </a:pPr>
            <a:r>
              <a:rPr lang="en-US" dirty="0" smtClean="0"/>
              <a:t>Helps determine what students do and don’t do as they read. Reveals what strategies they use while reading and ways to improve. </a:t>
            </a:r>
            <a:endParaRPr lang="en-US" dirty="0"/>
          </a:p>
        </p:txBody>
      </p:sp>
      <p:sp>
        <p:nvSpPr>
          <p:cNvPr id="3" name="Title 2"/>
          <p:cNvSpPr>
            <a:spLocks noGrp="1"/>
          </p:cNvSpPr>
          <p:nvPr>
            <p:ph type="title"/>
          </p:nvPr>
        </p:nvSpPr>
        <p:spPr/>
        <p:txBody>
          <a:bodyPr/>
          <a:lstStyle/>
          <a:p>
            <a:pPr algn="ctr" fontAlgn="auto">
              <a:spcAft>
                <a:spcPts val="0"/>
              </a:spcAft>
              <a:defRPr/>
            </a:pPr>
            <a:r>
              <a:rPr smtClean="0"/>
              <a:t>Think Aloud</a:t>
            </a:r>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197</TotalTime>
  <Words>1271</Words>
  <Application>Microsoft Office PowerPoint</Application>
  <PresentationFormat>On-screen Show (4:3)</PresentationFormat>
  <Paragraphs>188</Paragraphs>
  <Slides>24</Slides>
  <Notes>8</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Paper</vt:lpstr>
      <vt:lpstr>Comprehension– that’s what it’s all about: Teaching students HOW to interact with texts across the curriculum</vt:lpstr>
      <vt:lpstr>What Research Says</vt:lpstr>
      <vt:lpstr>Slide 3</vt:lpstr>
      <vt:lpstr>7 Thinking Strategies </vt:lpstr>
      <vt:lpstr>Gradual Release of Responsibility</vt:lpstr>
      <vt:lpstr>Questioning</vt:lpstr>
      <vt:lpstr>Questioning</vt:lpstr>
      <vt:lpstr>Questioning Strategies Continued</vt:lpstr>
      <vt:lpstr>Think Aloud</vt:lpstr>
      <vt:lpstr>Think Aloud Activities</vt:lpstr>
      <vt:lpstr>Uses Prior Knowledge</vt:lpstr>
      <vt:lpstr>Uses Prior Knowledge Activities</vt:lpstr>
      <vt:lpstr>Inferencing</vt:lpstr>
      <vt:lpstr>Inferencing Activities</vt:lpstr>
      <vt:lpstr>Questions to ask for an Inference Lesson</vt:lpstr>
      <vt:lpstr>Visualizes</vt:lpstr>
      <vt:lpstr>Visualizing Activities</vt:lpstr>
      <vt:lpstr>Determining What’s Important</vt:lpstr>
      <vt:lpstr>Determining What’s Important –Classroom Strategies</vt:lpstr>
      <vt:lpstr>Determining What’s Important- Classroom Strategies Continued</vt:lpstr>
      <vt:lpstr>Synthesizes</vt:lpstr>
      <vt:lpstr>Synthesizing</vt:lpstr>
      <vt:lpstr>Synthesizing Activities</vt:lpstr>
      <vt:lpstr>Bibliography</vt:lpstr>
    </vt:vector>
  </TitlesOfParts>
  <Company>Kannapolis City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Comprehension– that’s what it’s all about: Teaching students HOW to interact with texts across the curriculum</dc:title>
  <dc:creator>Kathleen.Laver</dc:creator>
  <cp:lastModifiedBy>vermiglio</cp:lastModifiedBy>
  <cp:revision>44</cp:revision>
  <dcterms:created xsi:type="dcterms:W3CDTF">2010-06-11T17:34:43Z</dcterms:created>
  <dcterms:modified xsi:type="dcterms:W3CDTF">2010-08-06T22:29:41Z</dcterms:modified>
</cp:coreProperties>
</file>